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6" r:id="rId1"/>
  </p:sldMasterIdLst>
  <p:notesMasterIdLst>
    <p:notesMasterId r:id="rId30"/>
  </p:notesMasterIdLst>
  <p:handoutMasterIdLst>
    <p:handoutMasterId r:id="rId31"/>
  </p:handoutMasterIdLst>
  <p:sldIdLst>
    <p:sldId id="257" r:id="rId2"/>
    <p:sldId id="259" r:id="rId3"/>
    <p:sldId id="313" r:id="rId4"/>
    <p:sldId id="262" r:id="rId5"/>
    <p:sldId id="316" r:id="rId6"/>
    <p:sldId id="317" r:id="rId7"/>
    <p:sldId id="318" r:id="rId8"/>
    <p:sldId id="319" r:id="rId9"/>
    <p:sldId id="320" r:id="rId10"/>
    <p:sldId id="314" r:id="rId11"/>
    <p:sldId id="264" r:id="rId12"/>
    <p:sldId id="327" r:id="rId13"/>
    <p:sldId id="326" r:id="rId14"/>
    <p:sldId id="265" r:id="rId15"/>
    <p:sldId id="315" r:id="rId16"/>
    <p:sldId id="266" r:id="rId17"/>
    <p:sldId id="328" r:id="rId18"/>
    <p:sldId id="267" r:id="rId19"/>
    <p:sldId id="321" r:id="rId20"/>
    <p:sldId id="268" r:id="rId21"/>
    <p:sldId id="269" r:id="rId22"/>
    <p:sldId id="338" r:id="rId23"/>
    <p:sldId id="270" r:id="rId24"/>
    <p:sldId id="330" r:id="rId25"/>
    <p:sldId id="271" r:id="rId26"/>
    <p:sldId id="272" r:id="rId27"/>
    <p:sldId id="273" r:id="rId28"/>
    <p:sldId id="260" r:id="rId29"/>
  </p:sldIdLst>
  <p:sldSz cx="9144000" cy="6858000" type="screen4x3"/>
  <p:notesSz cx="7315200" cy="96012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14">
          <p15:clr>
            <a:srgbClr val="A4A3A4"/>
          </p15:clr>
        </p15:guide>
        <p15:guide id="2" pos="26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F7F7F"/>
    <a:srgbClr val="404040"/>
    <a:srgbClr val="004680"/>
    <a:srgbClr val="00A5D9"/>
    <a:srgbClr val="13250B"/>
    <a:srgbClr val="FF6666"/>
    <a:srgbClr val="00A5FF"/>
    <a:srgbClr val="004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1538" autoAdjust="0"/>
  </p:normalViewPr>
  <p:slideViewPr>
    <p:cSldViewPr snapToGrid="0">
      <p:cViewPr varScale="1">
        <p:scale>
          <a:sx n="103" d="100"/>
          <a:sy n="103" d="100"/>
        </p:scale>
        <p:origin x="1254" y="102"/>
      </p:cViewPr>
      <p:guideLst>
        <p:guide orient="horz" pos="2514"/>
        <p:guide pos="2676"/>
      </p:guideLst>
    </p:cSldViewPr>
  </p:slideViewPr>
  <p:outlineViewPr>
    <p:cViewPr>
      <p:scale>
        <a:sx n="33" d="100"/>
        <a:sy n="33" d="100"/>
      </p:scale>
      <p:origin x="8" y="724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444"/>
    </p:cViewPr>
  </p:sorterViewPr>
  <p:notesViewPr>
    <p:cSldViewPr snapToGrid="0">
      <p:cViewPr varScale="1">
        <p:scale>
          <a:sx n="81" d="100"/>
          <a:sy n="81" d="100"/>
        </p:scale>
        <p:origin x="3144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054429" y="415635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en-US" smtClean="0"/>
              <a:t>What is a Fishery?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4825E5BF-699E-407B-B22D-521E1B99A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440886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8F10118E-66CA-44A6-A115-8B9AA23355C1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4D6A176-A572-48F9-9A91-9BDAF05B1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446843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B2FFF181-F0F0-4581-97D3-CB4FF0D4DE9B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05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4C23A3F2-C747-468D-A58B-154B97FF5AB4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00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EDFCCDDF-1727-49EF-BEEB-5ADA12F2E052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17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F071B3C2-EA94-4FE4-8AC6-C999501B494E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86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3D42A8FE-FB19-4C32-8F0E-E3B72306AD6E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7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C41BC24-4E81-438C-83D5-3B33C99E7462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42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7DBF9F2B-8C4F-45D8-A40D-2C38009BAF16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11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2D872AC6-A5C7-4900-9471-8E157E544963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13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B0FE5F8F-873C-4D89-B065-8D41E01CAD21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73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05C3AE85-3BF3-4CFE-AE17-047C527880F5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85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635752B-07FF-481F-905D-E5D2CFAA93C1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01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FC2ECA99-73BF-44EC-B3D1-60C3235EE96B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73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76746AAB-698B-4609-999D-7F17D785FC48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2866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08A02F8-376D-4C20-AFE6-9AC3C2F99465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441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5734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C1E893B2-1212-4D00-A46D-0C4437418EF0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350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5939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8DCBC28F-3A4E-4202-AF4D-8EF3C0AE8FD0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698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6144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8B36B824-007E-421F-8F77-3B69A37B2DF1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78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6349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A0C59345-23DF-4BF5-8369-85F74FA1303A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319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ill Sans MT" panose="020B0502020104020203" pitchFamily="34" charset="0"/>
              </a:rPr>
              <a:t>OK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06B74B36-BBC7-45FA-98B0-488526B31575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732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6758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D01FA616-30E4-4E09-8032-CF3070E96628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40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6963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EE6065A0-5177-4061-8E74-B0360B61E138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12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5B710BFB-F5C5-42A7-8E9F-6F7EF21DA491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43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26FEBEC3-287D-483A-A3EA-F2A3CF20AF0A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330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DF07C493-1997-4CF5-BF52-D5E3884B5F31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55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86228A3D-B4E2-48CF-B755-CE4FBBDBBC30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07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8097E03F-9317-428E-A338-9FA02216321B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82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AF5E7F17-9F5A-4C55-AE4D-4D5583E41273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04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E1C7E72F-02C1-4510-839D-614FF226B473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is a Fishery?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8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99075" y="0"/>
            <a:ext cx="3472925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457200" tIns="685800" rIns="457200" bIns="3657600">
            <a:noAutofit/>
          </a:bodyPr>
          <a:lstStyle>
            <a:lvl1pPr>
              <a:spcAft>
                <a:spcPts val="600"/>
              </a:spcAft>
              <a:defRPr sz="2800" baseline="0">
                <a:solidFill>
                  <a:srgbClr val="00A5D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1524000" y="3545018"/>
            <a:ext cx="2667000" cy="114300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aseline="0">
                <a:solidFill>
                  <a:srgbClr val="00468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1524000" y="4865688"/>
            <a:ext cx="2641600" cy="1042987"/>
          </a:xfrm>
        </p:spPr>
        <p:txBody>
          <a:bodyPr rtlCol="0">
            <a:no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0ABD9-A06F-4B67-B29E-1690D7123D9A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457200" y="6356350"/>
            <a:ext cx="208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6C290-6A72-4CDA-BE1A-93257D6C1D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0610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: ru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9100" y="465138"/>
            <a:ext cx="8301038" cy="497998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Gill Sans MT"/>
              <a:ea typeface="+mn-ea"/>
            </a:endParaRPr>
          </a:p>
        </p:txBody>
      </p:sp>
      <p:pic>
        <p:nvPicPr>
          <p:cNvPr id="6" name="Picture 7" descr="fpo_hsc_log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8" y="588963"/>
            <a:ext cx="15033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19100" y="1247775"/>
            <a:ext cx="8312150" cy="0"/>
          </a:xfrm>
          <a:prstGeom prst="line">
            <a:avLst/>
          </a:prstGeom>
          <a:ln w="12700">
            <a:solidFill>
              <a:srgbClr val="FF6666">
                <a:alpha val="5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19100" y="1609725"/>
            <a:ext cx="8312150" cy="3538538"/>
            <a:chOff x="419567" y="1610312"/>
            <a:chExt cx="8311954" cy="3538148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19567" y="1610312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419567" y="193253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419567" y="225317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419567" y="2575406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419567" y="289763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419567" y="321827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419567" y="354049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419567" y="386113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419567" y="4183366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419567" y="450559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419567" y="482623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419567" y="5148460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2"/>
          </p:nvPr>
        </p:nvSpPr>
        <p:spPr>
          <a:xfrm>
            <a:off x="759756" y="1610312"/>
            <a:ext cx="7030575" cy="359485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4" y="469900"/>
            <a:ext cx="4063067" cy="777875"/>
          </a:xfrm>
        </p:spPr>
        <p:txBody>
          <a:bodyPr lIns="274320" tIns="228600" rIns="274320" bIns="228600"/>
          <a:lstStyle>
            <a:lvl1pPr>
              <a:defRPr sz="2200" cap="all" spc="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5C954-A958-42F2-A75B-43A5EA9F8DC6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2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2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0A917-1044-40A8-A18B-DEC156BB5B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5081500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: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44450"/>
            <a:ext cx="8586787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fpo_hsc_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884238"/>
            <a:ext cx="15049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997886" y="1780416"/>
            <a:ext cx="7064595" cy="311856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2694" y="753779"/>
            <a:ext cx="4063067" cy="777875"/>
          </a:xfrm>
        </p:spPr>
        <p:txBody>
          <a:bodyPr lIns="274320" tIns="228600" rIns="274320" bIns="228600"/>
          <a:lstStyle>
            <a:lvl1pPr>
              <a:defRPr sz="2200" cap="all" spc="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C43E-3439-42EC-9779-D93E3A5AA7C0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74C2-20D5-4711-B71A-299141A4AA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540529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CF708-80F3-45D0-91CB-9739275D7295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9050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5BF1A-BD0A-420A-A16E-255C95638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5296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773117" y="0"/>
            <a:ext cx="3472925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457200" tIns="685800" rIns="457200" bIns="3657600">
            <a:noAutofit/>
          </a:bodyPr>
          <a:lstStyle>
            <a:lvl1pPr>
              <a:defRPr sz="2400" baseline="0">
                <a:solidFill>
                  <a:srgbClr val="00A5D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5198042" y="3194658"/>
            <a:ext cx="2667000" cy="114300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aseline="0">
                <a:solidFill>
                  <a:srgbClr val="00468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5198042" y="4515328"/>
            <a:ext cx="2641600" cy="1042987"/>
          </a:xfrm>
        </p:spPr>
        <p:txBody>
          <a:bodyPr rtlCol="0">
            <a:no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197424" y="5715000"/>
            <a:ext cx="2763339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38AAB-2EF3-45A6-9E9A-EFDE991662D9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457200" y="6356350"/>
            <a:ext cx="19177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CC5B3-56AE-48A8-B494-681FD9117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500760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581525" cy="6858000"/>
          </a:xfrm>
          <a:prstGeom prst="rect">
            <a:avLst/>
          </a:prstGeom>
          <a:solidFill>
            <a:srgbClr val="0046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81213" y="0"/>
            <a:ext cx="45612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0512"/>
            <a:ext cx="3457575" cy="1524856"/>
          </a:xfrm>
        </p:spPr>
        <p:txBody>
          <a:bodyPr anchor="b"/>
          <a:lstStyle>
            <a:lvl1pPr>
              <a:defRPr sz="2200" u="none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6830" y="2648705"/>
            <a:ext cx="3472699" cy="284722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44500" y="5697538"/>
            <a:ext cx="3470275" cy="54133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6339B-CB9A-4A87-867D-EE1B1998B2EE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5D8E7-66EA-4039-B61E-E7D3CB61B7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348658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alterna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600450"/>
            <a:ext cx="9144000" cy="3257550"/>
          </a:xfrm>
          <a:prstGeom prst="rect">
            <a:avLst/>
          </a:prstGeom>
          <a:solidFill>
            <a:srgbClr val="0046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2413" cy="360045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4158" y="5715000"/>
            <a:ext cx="8251598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4158" y="4392613"/>
            <a:ext cx="8240713" cy="1309687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>
                    <a:lumMod val="10000"/>
                    <a:lumOff val="9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158" y="3608388"/>
            <a:ext cx="8229600" cy="784225"/>
          </a:xfrm>
        </p:spPr>
        <p:txBody>
          <a:bodyPr anchor="b"/>
          <a:lstStyle>
            <a:lvl1pPr>
              <a:defRPr sz="220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00128-81BD-4B31-8C03-B47BB7A57E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C575E-A0BA-4EA6-AE45-D4D16DBAA9EC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</p:spTree>
    <p:extLst>
      <p:ext uri="{BB962C8B-B14F-4D97-AF65-F5344CB8AC3E}">
        <p14:creationId xmlns:p14="http://schemas.microsoft.com/office/powerpoint/2010/main" val="4075110894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9"/>
            <a:ext cx="8233149" cy="55245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47675" y="1590676"/>
            <a:ext cx="8233149" cy="3824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47674" y="5715000"/>
            <a:ext cx="8233149" cy="441325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B0FAF-5547-4A50-A269-5E2238996CD6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90205-11AF-4198-8210-EDD9045927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20602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9"/>
            <a:ext cx="8233149" cy="55245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9"/>
          </p:nvPr>
        </p:nvSpPr>
        <p:spPr>
          <a:xfrm>
            <a:off x="451143" y="1568450"/>
            <a:ext cx="4038307" cy="4038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20"/>
          </p:nvPr>
        </p:nvSpPr>
        <p:spPr>
          <a:xfrm>
            <a:off x="4645102" y="1568450"/>
            <a:ext cx="4038307" cy="4038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451143" y="5711912"/>
            <a:ext cx="8237245" cy="454025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3AB06-0E1C-46A8-B1C6-CB5413D143EF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FDDCE-E025-4543-9067-6129EAD2EB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30756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/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4049713" cy="4518117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06925" y="865187"/>
            <a:ext cx="4082502" cy="4543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47720" y="5708650"/>
            <a:ext cx="8242255" cy="330200"/>
          </a:xfrm>
        </p:spPr>
        <p:txBody>
          <a:bodyPr/>
          <a:lstStyle>
            <a:lvl1pPr marL="0" indent="0">
              <a:buFontTx/>
              <a:buNone/>
              <a:defRPr sz="1400" cap="none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56BF1-7717-4B6F-967C-A2C9B488FB7B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D1E60-09D0-4524-89EB-B18F7451BB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6882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400" cap="all" spc="1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30213" y="865189"/>
            <a:ext cx="8258175" cy="56832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57200" y="4711981"/>
            <a:ext cx="2423726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3077632" y="4711981"/>
            <a:ext cx="2872361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163732" y="4711981"/>
            <a:ext cx="2878847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21"/>
          </p:nvPr>
        </p:nvSpPr>
        <p:spPr>
          <a:xfrm>
            <a:off x="0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3091656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4" name="Picture Placeholder 17"/>
          <p:cNvSpPr>
            <a:spLocks noGrp="1"/>
          </p:cNvSpPr>
          <p:nvPr>
            <p:ph type="pic" sz="quarter" idx="23"/>
          </p:nvPr>
        </p:nvSpPr>
        <p:spPr>
          <a:xfrm>
            <a:off x="6183312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12750" y="5678488"/>
            <a:ext cx="8275638" cy="48807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BCD2B-F971-4945-AB13-74F45B2B4D96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0DD16-66D3-4CFA-A4DE-388759A588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834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914400"/>
            <a:ext cx="8229600" cy="533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aseline="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9811-19DB-42B3-B4F0-044B1426F622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9304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78F97-AF16-4BAD-9A59-6DA4757DC7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828046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68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E6BD3-1FAD-478F-8E96-0F209D8809D1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8796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1C6BE-68EB-48C0-B1EE-FCDF7398FF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497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9577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39845CD-A4E7-4259-B9EE-629D5BFFE437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1789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7F7F7F">
                    <a:alpha val="50000"/>
                  </a:srgbClr>
                </a:solidFill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87E7766-7708-430C-BD7C-7BD5ACC28D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07" r:id="rId4"/>
    <p:sldLayoutId id="2147484208" r:id="rId5"/>
    <p:sldLayoutId id="2147484209" r:id="rId6"/>
    <p:sldLayoutId id="2147484210" r:id="rId7"/>
    <p:sldLayoutId id="2147484214" r:id="rId8"/>
    <p:sldLayoutId id="2147484215" r:id="rId9"/>
    <p:sldLayoutId id="2147484216" r:id="rId10"/>
    <p:sldLayoutId id="2147484217" r:id="rId11"/>
    <p:sldLayoutId id="2147484218" r:id="rId12"/>
    <p:sldLayoutId id="2147484219" r:id="rId13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Gill Sans MT"/>
          <a:ea typeface="MS PGothic" panose="020B0600070205080204" pitchFamily="34" charset="-128"/>
          <a:cs typeface="MS PGothic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Placeholder 15" descr="IMG_4748.JPG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8550" y="0"/>
            <a:ext cx="3473450" cy="6858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/>
            </a:r>
            <a:br>
              <a:rPr lang="en-US" dirty="0" smtClean="0">
                <a:latin typeface="+mj-lt"/>
                <a:ea typeface="+mj-ea"/>
                <a:cs typeface="+mj-cs"/>
              </a:rPr>
            </a:br>
            <a:r>
              <a:rPr lang="en-US" i="1" dirty="0" smtClean="0">
                <a:latin typeface="+mj-lt"/>
                <a:ea typeface="+mj-ea"/>
                <a:cs typeface="+mj-cs"/>
              </a:rPr>
              <a:t>What is a Fishery?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13316" name="Subtitle 7"/>
          <p:cNvSpPr>
            <a:spLocks noGrp="1"/>
          </p:cNvSpPr>
          <p:nvPr>
            <p:ph type="subTitle" idx="1"/>
          </p:nvPr>
        </p:nvSpPr>
        <p:spPr>
          <a:xfrm>
            <a:off x="1524000" y="3544888"/>
            <a:ext cx="2667000" cy="11430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John Kaneko MS, DVM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Hawaii Seafood Council</a:t>
            </a:r>
          </a:p>
        </p:txBody>
      </p:sp>
      <p:pic>
        <p:nvPicPr>
          <p:cNvPr id="13317" name="Picture Placeholder 12" descr="Hawaii Seafood Horizontal_ver2.png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77" r="-39571"/>
          <a:stretch>
            <a:fillRect/>
          </a:stretch>
        </p:blipFill>
        <p:spPr/>
      </p:pic>
      <p:sp>
        <p:nvSpPr>
          <p:cNvPr id="13318" name="Text Placeholder 10"/>
          <p:cNvSpPr txBox="1">
            <a:spLocks/>
          </p:cNvSpPr>
          <p:nvPr/>
        </p:nvSpPr>
        <p:spPr bwMode="auto">
          <a:xfrm>
            <a:off x="7305675" y="6400800"/>
            <a:ext cx="293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600">
                <a:solidFill>
                  <a:srgbClr val="7F7F7F"/>
                </a:solidFill>
              </a:rPr>
              <a:t>Photo: John Kaneko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1111250"/>
            <a:ext cx="3457575" cy="152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Defining by Location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7200" y="2647950"/>
            <a:ext cx="3471863" cy="2847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Location is important and needs to be defined, especially in context </a:t>
            </a:r>
            <a:r>
              <a:rPr lang="en-US" dirty="0" smtClean="0">
                <a:ea typeface="+mn-ea"/>
                <a:cs typeface="+mn-cs"/>
              </a:rPr>
              <a:t>of</a:t>
            </a:r>
            <a:r>
              <a:rPr lang="en-US" dirty="0">
                <a:ea typeface="+mn-ea"/>
                <a:cs typeface="+mn-cs"/>
              </a:rPr>
              <a:t/>
            </a:r>
            <a:br>
              <a:rPr lang="en-US" dirty="0">
                <a:ea typeface="+mn-ea"/>
                <a:cs typeface="+mn-cs"/>
              </a:rPr>
            </a:br>
            <a:r>
              <a:rPr lang="en-US" dirty="0">
                <a:ea typeface="+mn-ea"/>
                <a:cs typeface="+mn-cs"/>
              </a:rPr>
              <a:t>fishery management </a:t>
            </a:r>
            <a:r>
              <a:rPr lang="en-US" dirty="0" smtClean="0">
                <a:ea typeface="+mn-ea"/>
                <a:cs typeface="+mn-cs"/>
              </a:rPr>
              <a:t>jurisdiction and </a:t>
            </a:r>
            <a:r>
              <a:rPr lang="en-US" dirty="0">
                <a:ea typeface="+mn-ea"/>
                <a:cs typeface="+mn-cs"/>
              </a:rPr>
              <a:t/>
            </a:r>
            <a:br>
              <a:rPr lang="en-US" dirty="0">
                <a:ea typeface="+mn-ea"/>
                <a:cs typeface="+mn-cs"/>
              </a:rPr>
            </a:br>
            <a:r>
              <a:rPr lang="en-US" dirty="0">
                <a:ea typeface="+mn-ea"/>
                <a:cs typeface="+mn-cs"/>
              </a:rPr>
              <a:t>fishing regulations. </a:t>
            </a:r>
            <a:endParaRPr lang="en-US" i="1" dirty="0"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pic>
        <p:nvPicPr>
          <p:cNvPr id="31750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8" t="15" r="24184" b="-137"/>
          <a:stretch>
            <a:fillRect/>
          </a:stretch>
        </p:blipFill>
        <p:spPr>
          <a:xfrm>
            <a:off x="4583113" y="0"/>
            <a:ext cx="4560887" cy="6858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3379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Defining by Location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Examples: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Pacific Ocean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North Pacific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Central North Pacific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Hawaii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Main Hawaiian Islands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Waikiki-Diamondhead Shoreline Fishing Management Area</a:t>
            </a:r>
          </a:p>
        </p:txBody>
      </p:sp>
      <p:pic>
        <p:nvPicPr>
          <p:cNvPr id="33798" name="Content Placeholder 3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1111250"/>
            <a:ext cx="3457575" cy="152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Defining by Purpose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7200" y="2647950"/>
            <a:ext cx="3471863" cy="2847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In basic terms, the purpose of a fishery is either for subsistence (food), recreation (sport) or </a:t>
            </a:r>
            <a:r>
              <a:rPr lang="en-US" dirty="0">
                <a:ea typeface="+mn-ea"/>
                <a:cs typeface="+mn-cs"/>
              </a:rPr>
              <a:t>l</a:t>
            </a:r>
            <a:r>
              <a:rPr lang="en-US" dirty="0" smtClean="0">
                <a:ea typeface="+mn-ea"/>
                <a:cs typeface="+mn-cs"/>
              </a:rPr>
              <a:t>ivelihood (commerce).  </a:t>
            </a:r>
            <a:endParaRPr lang="en-US" i="1" dirty="0">
              <a:ea typeface="+mn-ea"/>
              <a:cs typeface="+mn-cs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400" dirty="0">
                <a:ea typeface="+mn-ea"/>
                <a:cs typeface="+mn-cs"/>
              </a:rPr>
              <a:t>Photo: </a:t>
            </a:r>
            <a:r>
              <a:rPr lang="en-US" sz="1400" dirty="0" smtClean="0">
                <a:ea typeface="+mn-ea"/>
                <a:cs typeface="+mn-cs"/>
              </a:rPr>
              <a:t>John Kaneko</a:t>
            </a:r>
            <a:endParaRPr lang="en-US" sz="1400" dirty="0"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pic>
        <p:nvPicPr>
          <p:cNvPr id="35846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0" r="26730"/>
          <a:stretch>
            <a:fillRect/>
          </a:stretch>
        </p:blipFill>
        <p:spPr>
          <a:xfrm>
            <a:off x="4581525" y="0"/>
            <a:ext cx="4560888" cy="6858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3789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Defining by Purpose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789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solidFill>
                  <a:schemeClr val="accent2"/>
                </a:solidFill>
                <a:latin typeface="Gill Sans MT" panose="020B0502020104020203" pitchFamily="34" charset="0"/>
              </a:rPr>
              <a:t>Subsistence:</a:t>
            </a:r>
            <a:r>
              <a:rPr lang="en-US" altLang="en-US" i="1" dirty="0" smtClean="0">
                <a:solidFill>
                  <a:schemeClr val="accent2"/>
                </a:solidFill>
                <a:latin typeface="Gill Sans MT" panose="020B0502020104020203" pitchFamily="34" charset="0"/>
              </a:rPr>
              <a:t> </a:t>
            </a:r>
            <a:r>
              <a:rPr lang="en-US" altLang="en-US" i="1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for food, sharing or barter, but not money</a:t>
            </a:r>
          </a:p>
          <a:p>
            <a:pPr eaLnBrk="1" hangingPunct="1">
              <a:defRPr/>
            </a:pPr>
            <a:r>
              <a:rPr lang="en-US" altLang="en-US" dirty="0" smtClean="0">
                <a:solidFill>
                  <a:schemeClr val="accent2"/>
                </a:solidFill>
                <a:latin typeface="Gill Sans MT" panose="020B0502020104020203" pitchFamily="34" charset="0"/>
              </a:rPr>
              <a:t>Recreational: </a:t>
            </a:r>
            <a:r>
              <a:rPr lang="en-US" altLang="en-US" i="1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for pleasure, sport, competition, food and/or catch and release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accent2"/>
                </a:solidFill>
                <a:ea typeface="+mn-ea"/>
                <a:cs typeface="+mn-cs"/>
              </a:rPr>
              <a:t>Commercial: </a:t>
            </a:r>
            <a:r>
              <a:rPr lang="en-US" i="1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catching and marketing fish for money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altLang="en-US" dirty="0">
                <a:solidFill>
                  <a:schemeClr val="accent2"/>
                </a:solidFill>
                <a:latin typeface="Gill Sans MT" panose="020B0502020104020203" pitchFamily="34" charset="0"/>
              </a:rPr>
              <a:t>Artisanal: </a:t>
            </a:r>
            <a:r>
              <a:rPr lang="en-US" altLang="en-US" i="1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small-scale and traditional fishing for money and/or subsistence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  <a:ea typeface="+mn-ea"/>
                <a:cs typeface="+mn-cs"/>
              </a:rPr>
              <a:t>Industrial</a:t>
            </a:r>
            <a:r>
              <a:rPr lang="en-US" dirty="0">
                <a:solidFill>
                  <a:schemeClr val="accent2"/>
                </a:solidFill>
                <a:ea typeface="+mn-ea"/>
                <a:cs typeface="+mn-cs"/>
              </a:rPr>
              <a:t>: </a:t>
            </a:r>
            <a:r>
              <a:rPr lang="en-US" i="1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catching for 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money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for 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uses other than human </a:t>
            </a:r>
            <a:r>
              <a:rPr lang="en-US" i="1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food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  <a:ea typeface="+mn-ea"/>
                <a:cs typeface="+mn-cs"/>
              </a:rPr>
              <a:t>Aquarium</a:t>
            </a:r>
            <a:r>
              <a:rPr lang="en-US" dirty="0">
                <a:solidFill>
                  <a:schemeClr val="accent2"/>
                </a:solidFill>
                <a:ea typeface="+mn-ea"/>
                <a:cs typeface="+mn-cs"/>
              </a:rPr>
              <a:t>: 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catching ornamental fish for money</a:t>
            </a: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i="1" dirty="0">
              <a:solidFill>
                <a:schemeClr val="bg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i="1" dirty="0">
                <a:solidFill>
                  <a:srgbClr val="004680"/>
                </a:solidFill>
                <a:ea typeface="+mn-ea"/>
                <a:cs typeface="+mn-cs"/>
              </a:rPr>
              <a:t>Each of these types of fisheries can and should be managed.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3994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Managing Fisheries with Different Purposes</a:t>
            </a:r>
          </a:p>
        </p:txBody>
      </p:sp>
      <p:sp>
        <p:nvSpPr>
          <p:cNvPr id="39941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It is common for several types </a:t>
            </a:r>
            <a:b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</a:br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of fisheries on the same fishery resource to be managed simultaneously. 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This requires a fishery management process that considers the impacts of the various fisheries on the fishery resource, habitat and </a:t>
            </a:r>
            <a:r>
              <a:rPr lang="en-US" altLang="en-US" dirty="0" err="1" smtClean="0">
                <a:solidFill>
                  <a:srgbClr val="404040"/>
                </a:solidFill>
                <a:latin typeface="Gill Sans MT" panose="020B0502020104020203" pitchFamily="34" charset="0"/>
              </a:rPr>
              <a:t>ecosytem</a:t>
            </a:r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.  </a:t>
            </a:r>
          </a:p>
        </p:txBody>
      </p:sp>
      <p:sp>
        <p:nvSpPr>
          <p:cNvPr id="39942" name="Content Placeholder 5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For example: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4680"/>
                </a:solidFill>
                <a:latin typeface="Gill Sans MT" panose="020B0502020104020203" pitchFamily="34" charset="0"/>
              </a:rPr>
              <a:t>A</a:t>
            </a:r>
            <a: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quarium fish fisheries </a:t>
            </a:r>
            <a:b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</a:br>
            <a: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for live ornamental marine tropical fish and invertebrates </a:t>
            </a:r>
            <a:b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</a:br>
            <a: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are important in some coral </a:t>
            </a:r>
            <a:b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</a:br>
            <a: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reef areas where subsistence, recreational and commercial fisheries coexist.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4198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Managing Fisheries with Different Purposes</a:t>
            </a:r>
          </a:p>
        </p:txBody>
      </p:sp>
      <p:sp>
        <p:nvSpPr>
          <p:cNvPr id="41989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It also requires an established decision-making process and defined management goals that take into consideration the diverse needs of stakeholders.</a:t>
            </a:r>
            <a:endParaRPr lang="en-US" altLang="en-US" dirty="0" smtClean="0">
              <a:solidFill>
                <a:srgbClr val="004680"/>
              </a:solidFill>
              <a:latin typeface="Gill Sans MT" panose="020B0502020104020203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dirty="0" smtClean="0">
              <a:solidFill>
                <a:srgbClr val="004680"/>
              </a:solidFill>
              <a:latin typeface="Gill Sans MT" panose="020B0502020104020203" pitchFamily="34" charset="0"/>
            </a:endParaRPr>
          </a:p>
        </p:txBody>
      </p:sp>
      <p:sp>
        <p:nvSpPr>
          <p:cNvPr id="41990" name="Content Placeholder 5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For example: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Industrial fisheries may catch forage fish species for the production of extracted fish oils (DHA &amp; EPA) and fish meal for animal feeds, pet food, and other useful products. These species play a role as the base of the food web for other fish species caught for food and recreation.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111250"/>
            <a:ext cx="3457575" cy="152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Defining by Environment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7200" y="2647950"/>
            <a:ext cx="3471863" cy="2847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The environment, or habitat, where a fishery operates is </a:t>
            </a:r>
            <a:r>
              <a:rPr lang="en-US" dirty="0" smtClean="0">
                <a:ea typeface="+mn-ea"/>
                <a:cs typeface="+mn-cs"/>
              </a:rPr>
              <a:t>important. It dictates </a:t>
            </a:r>
            <a:r>
              <a:rPr lang="en-US" dirty="0">
                <a:ea typeface="+mn-ea"/>
                <a:cs typeface="+mn-cs"/>
              </a:rPr>
              <a:t>which types of gear can be used. Each environment/habitat has different vulnerability to the impacts of fishing.</a:t>
            </a:r>
            <a:endParaRPr lang="en-US" i="1" dirty="0"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 William J Walsh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pic>
        <p:nvPicPr>
          <p:cNvPr id="44038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 r="27917"/>
          <a:stretch>
            <a:fillRect/>
          </a:stretch>
        </p:blipFill>
        <p:spPr>
          <a:xfrm>
            <a:off x="4581525" y="0"/>
            <a:ext cx="4560888" cy="6858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46084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Defining by Environment 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Examples: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Coral reef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Nearshore/Coastal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Demersal: </a:t>
            </a:r>
            <a:br>
              <a:rPr lang="en-US" dirty="0">
                <a:solidFill>
                  <a:srgbClr val="004680"/>
                </a:solidFill>
                <a:ea typeface="+mn-ea"/>
                <a:cs typeface="+mn-cs"/>
              </a:rPr>
            </a:br>
            <a:r>
              <a:rPr lang="en-US" i="1" dirty="0">
                <a:solidFill>
                  <a:srgbClr val="004680"/>
                </a:solidFill>
                <a:ea typeface="+mn-ea"/>
                <a:cs typeface="+mn-cs"/>
              </a:rPr>
              <a:t>bottom habitat associated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Pelagic: </a:t>
            </a:r>
            <a:r>
              <a:rPr lang="en-US" i="1" dirty="0">
                <a:solidFill>
                  <a:srgbClr val="004680"/>
                </a:solidFill>
                <a:ea typeface="+mn-ea"/>
                <a:cs typeface="+mn-cs"/>
              </a:rPr>
              <a:t>open ocean, not associated with bottom habitat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46087" name="Content Placeholder 3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073275"/>
            <a:ext cx="4038600" cy="3028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1111250"/>
            <a:ext cx="3457575" cy="152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DefininG by </a:t>
            </a:r>
            <a:br>
              <a:rPr lang="en-US" dirty="0">
                <a:ea typeface="+mj-ea"/>
                <a:cs typeface="+mj-cs"/>
              </a:rPr>
            </a:br>
            <a:r>
              <a:rPr lang="en-US" dirty="0">
                <a:ea typeface="+mj-ea"/>
                <a:cs typeface="+mj-cs"/>
              </a:rPr>
              <a:t>Fishing Method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57200" y="2647950"/>
            <a:ext cx="3471863" cy="2847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The fishing method has impacts on catch rates, selectivity and habitat.</a:t>
            </a:r>
            <a:endParaRPr lang="en-US" i="1" dirty="0"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pic>
        <p:nvPicPr>
          <p:cNvPr id="48134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4" t="-278" r="31519" b="278"/>
          <a:stretch>
            <a:fillRect/>
          </a:stretch>
        </p:blipFill>
        <p:spPr>
          <a:xfrm>
            <a:off x="4581525" y="0"/>
            <a:ext cx="4560888" cy="6858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5018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Defining by Fishing Method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50181" name="Content Placeholder 1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spear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harpoon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gill net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purse seine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trawl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rod &amp; reel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pole &amp; line</a:t>
            </a:r>
            <a:r>
              <a:rPr lang="en-US" altLang="en-US" i="1" smtClean="0">
                <a:solidFill>
                  <a:srgbClr val="004680"/>
                </a:solidFill>
                <a:latin typeface="Gill Sans MT" panose="020B0502020104020203" pitchFamily="34" charset="0"/>
              </a:rPr>
              <a:t> (live bait boat)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handline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troll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longline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Photo: 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50183" name="Content Placeholder 2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073275"/>
            <a:ext cx="4038600" cy="3028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Placeholder 9" descr="IMG_1642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1" r="25061"/>
          <a:stretch>
            <a:fillRect/>
          </a:stretch>
        </p:blipFill>
        <p:spPr>
          <a:xfrm>
            <a:off x="4581525" y="0"/>
            <a:ext cx="4560888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1250"/>
            <a:ext cx="3457575" cy="152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The Simple Definition:</a:t>
            </a:r>
          </a:p>
        </p:txBody>
      </p:sp>
      <p:sp>
        <p:nvSpPr>
          <p:cNvPr id="1536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2647950"/>
            <a:ext cx="3471863" cy="2847975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chemeClr val="tx1"/>
                </a:solidFill>
                <a:latin typeface="Gill Sans MT" panose="020B0502020104020203" pitchFamily="34" charset="0"/>
              </a:rPr>
              <a:t>A “Fishery” can be defined simply as the activities involved in catching wild fish or shellfish, or a group of species that share the same habitat.</a:t>
            </a:r>
            <a:endParaRPr lang="en-US" altLang="en-US" smtClean="0">
              <a:solidFill>
                <a:srgbClr val="F2F2F2"/>
              </a:solidFill>
              <a:latin typeface="Gill Sans MT" panose="020B0502020104020203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1111250"/>
            <a:ext cx="3457575" cy="152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Defining by</a:t>
            </a:r>
            <a:br>
              <a:rPr lang="en-US" dirty="0">
                <a:ea typeface="+mj-ea"/>
                <a:cs typeface="+mj-cs"/>
              </a:rPr>
            </a:br>
            <a:r>
              <a:rPr lang="en-US" dirty="0">
                <a:ea typeface="+mj-ea"/>
                <a:cs typeface="+mj-cs"/>
              </a:rPr>
              <a:t> Target Species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647950"/>
            <a:ext cx="3471863" cy="2847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Marine fisheries are generally multi-species fisheries.</a:t>
            </a:r>
            <a:endParaRPr lang="en-US" i="1" dirty="0"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400" dirty="0">
                <a:ea typeface="+mn-ea"/>
                <a:cs typeface="+mn-cs"/>
              </a:rPr>
              <a:t>Photo: </a:t>
            </a:r>
            <a:r>
              <a:rPr lang="en-US" sz="1400" dirty="0" smtClean="0">
                <a:ea typeface="+mn-ea"/>
                <a:cs typeface="+mn-cs"/>
              </a:rPr>
              <a:t>John Kaneko</a:t>
            </a:r>
            <a:endParaRPr lang="en-US" sz="1400" dirty="0">
              <a:ea typeface="+mn-ea"/>
              <a:cs typeface="+mn-c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pic>
        <p:nvPicPr>
          <p:cNvPr id="52230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3" t="175" r="42188" b="17793"/>
          <a:stretch>
            <a:fillRect/>
          </a:stretch>
        </p:blipFill>
        <p:spPr>
          <a:xfrm>
            <a:off x="4581525" y="0"/>
            <a:ext cx="4560888" cy="6858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5427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Defining by Target Species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Catch: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Fisheries include the catch of finfish and invertebrates (shellfish). 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Most fisheries may have a primary target species, but </a:t>
            </a:r>
            <a:b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</a:br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also catch secondary marketable/edible species</a:t>
            </a:r>
            <a:endParaRPr lang="en-US" dirty="0">
              <a:solidFill>
                <a:srgbClr val="004680"/>
              </a:solidFill>
              <a:ea typeface="+mn-ea"/>
              <a:cs typeface="+mn-cs"/>
            </a:endParaRPr>
          </a:p>
        </p:txBody>
      </p:sp>
      <p:sp>
        <p:nvSpPr>
          <p:cNvPr id="54278" name="Content Placeholder 3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cod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anchovy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menhaden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shrimp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crab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American lobster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scallop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bigeye tuna</a:t>
            </a:r>
          </a:p>
          <a:p>
            <a:pPr eaLnBrk="1" hangingPunct="1"/>
            <a:r>
              <a:rPr lang="en-US" altLang="en-US" smtClean="0">
                <a:solidFill>
                  <a:srgbClr val="004680"/>
                </a:solidFill>
                <a:latin typeface="Gill Sans MT" panose="020B0502020104020203" pitchFamily="34" charset="0"/>
              </a:rPr>
              <a:t>swordfish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563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Defining by Target Species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Discards: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They may also catch and discard unwanted, undervalued and unmarketable species (economic discards).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As well as species that may not be retained by regulation (regulatory discards).</a:t>
            </a:r>
          </a:p>
        </p:txBody>
      </p:sp>
      <p:pic>
        <p:nvPicPr>
          <p:cNvPr id="56326" name="Content Placeholder 1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S. McGowan/AMC 2008/Marine Photobank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1111250"/>
            <a:ext cx="3457575" cy="1524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Defining by Management Jurisdiction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57200" y="2647950"/>
            <a:ext cx="3471863" cy="2847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Some fisheries straddle areas of different management </a:t>
            </a:r>
            <a:r>
              <a:rPr lang="en-US" dirty="0" smtClean="0">
                <a:ea typeface="+mn-ea"/>
                <a:cs typeface="+mn-cs"/>
              </a:rPr>
              <a:t>jurisdictions.  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pic>
        <p:nvPicPr>
          <p:cNvPr id="58374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5" t="375" r="32112" b="36485"/>
          <a:stretch>
            <a:fillRect/>
          </a:stretch>
        </p:blipFill>
        <p:spPr>
          <a:xfrm>
            <a:off x="4583113" y="0"/>
            <a:ext cx="4560887" cy="6858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6042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Defining by Management Jurisdiction</a:t>
            </a:r>
          </a:p>
        </p:txBody>
      </p:sp>
      <p:sp>
        <p:nvSpPr>
          <p:cNvPr id="60421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Well-managed and responsible fisheries operate in compliance with fishery regulations wherever they occur.  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High seas areas (international waters) should not be unregulated and unmanaged fishing areas.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Examples: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Community-based management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State-managed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Federally-managed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4680"/>
                </a:solidFill>
                <a:ea typeface="+mn-ea"/>
                <a:cs typeface="+mn-cs"/>
              </a:rPr>
              <a:t>International or Regional management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6246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Examples of American Fisheries Include:</a:t>
            </a:r>
          </a:p>
        </p:txBody>
      </p:sp>
      <p:sp>
        <p:nvSpPr>
          <p:cNvPr id="62469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Maine’s commercial trap fishery for American lobster (Maine lobster fishery)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Alaska’s subsistence dip net fishery for Pacific salmon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Florida’s commercial trap fishery for stone crab</a:t>
            </a:r>
          </a:p>
        </p:txBody>
      </p:sp>
      <p:sp>
        <p:nvSpPr>
          <p:cNvPr id="62470" name="Content Placeholder 3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Eastern States’ commercial, industrial purse seine fishery for menhaden</a:t>
            </a:r>
          </a:p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Louisiana’s commercial, trawl fishery for Gulf shrimp</a:t>
            </a:r>
          </a:p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Kona’s tag &amp; release recreational blue marlin </a:t>
            </a:r>
            <a:b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</a:br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troll fishery</a:t>
            </a:r>
          </a:p>
          <a:p>
            <a:pPr eaLnBrk="1" hangingPunct="1"/>
            <a:endParaRPr lang="en-US" altLang="en-US" smtClean="0">
              <a:solidFill>
                <a:srgbClr val="404040"/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6451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Examples of Hawaii Fisheries Include:</a:t>
            </a:r>
          </a:p>
        </p:txBody>
      </p:sp>
      <p:sp>
        <p:nvSpPr>
          <p:cNvPr id="64517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Hawaii’s commercial pelagic deep-set longline fishery for bigeye tuna</a:t>
            </a:r>
          </a:p>
          <a:p>
            <a:pPr eaLnBrk="1" hangingPunct="1"/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Hawaii’s commercial live bait boat fishery for skipjack (</a:t>
            </a:r>
            <a:r>
              <a:rPr lang="en-US" altLang="en-US" i="1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aku</a:t>
            </a:r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)</a:t>
            </a:r>
          </a:p>
          <a:p>
            <a:pPr eaLnBrk="1" hangingPunct="1"/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Hawaii’s subsistence nearshore-pelagic net fishery for mackerel scad (</a:t>
            </a:r>
            <a:r>
              <a:rPr lang="en-US" altLang="en-US" i="1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opelu</a:t>
            </a:r>
            <a:r>
              <a:rPr lang="en-US" altLang="en-US" dirty="0" smtClean="0">
                <a:solidFill>
                  <a:srgbClr val="404040"/>
                </a:solidFill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64518" name="Content Placeholder 3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Hawaii’s recreational spear fishery for reef fish</a:t>
            </a:r>
          </a:p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Hawaii’s recreational catch </a:t>
            </a:r>
            <a:b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</a:br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&amp; release, fly fishing, bonefish (</a:t>
            </a:r>
            <a:r>
              <a:rPr lang="en-US" altLang="en-US" i="1" smtClean="0">
                <a:solidFill>
                  <a:srgbClr val="404040"/>
                </a:solidFill>
                <a:latin typeface="Gill Sans MT" panose="020B0502020104020203" pitchFamily="34" charset="0"/>
              </a:rPr>
              <a:t>oio</a:t>
            </a:r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) fishery</a:t>
            </a:r>
          </a:p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Hawaii’s commercial </a:t>
            </a:r>
            <a:b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</a:br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trap fishery for deepwater shrimp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6656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Examples of Fisheries that Do Not Exist in Hawaii: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404040"/>
                </a:solidFill>
                <a:ea typeface="+mn-ea"/>
                <a:cs typeface="+mn-cs"/>
              </a:rPr>
              <a:t>Harpoon fishing for swordfish</a:t>
            </a: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 (ineffective)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404040"/>
                </a:solidFill>
                <a:ea typeface="+mn-ea"/>
                <a:cs typeface="+mn-cs"/>
              </a:rPr>
              <a:t>Pole &amp; Line fishing (bait boat) for bigeye tuna </a:t>
            </a: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(ineffective)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404040"/>
                </a:solidFill>
                <a:ea typeface="+mn-ea"/>
                <a:cs typeface="+mn-cs"/>
              </a:rPr>
              <a:t>Trawling for mid-water and bottomfish species </a:t>
            </a: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(ineffective)</a:t>
            </a:r>
          </a:p>
        </p:txBody>
      </p:sp>
      <p:sp>
        <p:nvSpPr>
          <p:cNvPr id="66566" name="Content Placeholder 2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Fishing using drifting FADs (fish aggregating devices) </a:t>
            </a:r>
            <a:r>
              <a:rPr lang="en-US" altLang="en-US" smtClean="0">
                <a:solidFill>
                  <a:srgbClr val="7F7F7F"/>
                </a:solidFill>
                <a:latin typeface="Gill Sans MT" panose="020B0502020104020203" pitchFamily="34" charset="0"/>
              </a:rPr>
              <a:t>(uneconomical)</a:t>
            </a:r>
          </a:p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Purse seining for tuna </a:t>
            </a:r>
            <a:r>
              <a:rPr lang="en-US" altLang="en-US" smtClean="0">
                <a:solidFill>
                  <a:srgbClr val="7F7F7F"/>
                </a:solidFill>
                <a:latin typeface="Gill Sans MT" panose="020B0502020104020203" pitchFamily="34" charset="0"/>
              </a:rPr>
              <a:t>(prohibited)</a:t>
            </a:r>
          </a:p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Drift gill net fishing for pelagic species</a:t>
            </a:r>
            <a:r>
              <a:rPr lang="en-US" altLang="en-US" smtClean="0">
                <a:solidFill>
                  <a:srgbClr val="00A5FF"/>
                </a:solidFill>
                <a:latin typeface="Gill Sans MT" panose="020B0502020104020203" pitchFamily="34" charset="0"/>
              </a:rPr>
              <a:t> </a:t>
            </a:r>
            <a:r>
              <a:rPr lang="en-US" altLang="en-US" smtClean="0">
                <a:solidFill>
                  <a:srgbClr val="7F7F7F"/>
                </a:solidFill>
                <a:latin typeface="Gill Sans MT" panose="020B0502020104020203" pitchFamily="34" charset="0"/>
              </a:rPr>
              <a:t>(prohibited)</a:t>
            </a:r>
          </a:p>
          <a:p>
            <a:pPr eaLnBrk="1" hangingPunct="1"/>
            <a:r>
              <a:rPr lang="en-US" altLang="en-US" smtClean="0">
                <a:solidFill>
                  <a:srgbClr val="404040"/>
                </a:solidFill>
                <a:latin typeface="Gill Sans MT" panose="020B0502020104020203" pitchFamily="34" charset="0"/>
              </a:rPr>
              <a:t>Dynamite fishing for reef fish</a:t>
            </a:r>
            <a:r>
              <a:rPr lang="en-US" altLang="en-US" smtClean="0">
                <a:solidFill>
                  <a:srgbClr val="7F7F7F"/>
                </a:solidFill>
                <a:latin typeface="Gill Sans MT" panose="020B0502020104020203" pitchFamily="34" charset="0"/>
              </a:rPr>
              <a:t> (prohibited)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773613" y="0"/>
            <a:ext cx="3471862" cy="685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smtClean="0">
                <a:ea typeface="+mj-ea"/>
                <a:cs typeface="+mj-cs"/>
              </a:rPr>
              <a:t>What is a Fishery?</a:t>
            </a:r>
            <a:endParaRPr lang="en-US" i="1" dirty="0">
              <a:ea typeface="+mj-ea"/>
              <a:cs typeface="+mj-cs"/>
            </a:endParaRPr>
          </a:p>
        </p:txBody>
      </p:sp>
      <p:sp>
        <p:nvSpPr>
          <p:cNvPr id="68612" name="Content Placeholder 2"/>
          <p:cNvSpPr>
            <a:spLocks noGrp="1"/>
          </p:cNvSpPr>
          <p:nvPr>
            <p:ph type="subTitle" idx="1"/>
          </p:nvPr>
        </p:nvSpPr>
        <p:spPr>
          <a:xfrm>
            <a:off x="5197475" y="3194050"/>
            <a:ext cx="26670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Written by John Kaneko MS, DVM, Hawaii Seafood Council, Honolulu, Hawaii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July 2015</a:t>
            </a:r>
          </a:p>
          <a:p>
            <a:pPr eaLnBrk="1" hangingPunct="1"/>
            <a:endParaRPr lang="en-US" altLang="en-US" dirty="0" smtClean="0">
              <a:latin typeface="Gill Sans MT" panose="020B0502020104020203" pitchFamily="34" charset="0"/>
            </a:endParaRP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With support from the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Harold K.L Castle Foundation</a:t>
            </a:r>
          </a:p>
        </p:txBody>
      </p:sp>
      <p:pic>
        <p:nvPicPr>
          <p:cNvPr id="68613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8956" b="-138956"/>
          <a:stretch>
            <a:fillRect/>
          </a:stretch>
        </p:blipFill>
        <p:spPr>
          <a:xfrm>
            <a:off x="5197475" y="5815012"/>
            <a:ext cx="2641600" cy="1042988"/>
          </a:xfrm>
        </p:spPr>
      </p:pic>
      <p:sp>
        <p:nvSpPr>
          <p:cNvPr id="70662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2763838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solidFill>
                  <a:schemeClr val="bg1">
                    <a:lumMod val="25000"/>
                    <a:lumOff val="75000"/>
                  </a:schemeClr>
                </a:solidFill>
                <a:latin typeface="Gill Sans MT" panose="020B0502020104020203" pitchFamily="34" charset="0"/>
              </a:rPr>
              <a:t>Photo: John Kaneko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368" y="4622881"/>
            <a:ext cx="1293067" cy="11921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32" y="4740640"/>
            <a:ext cx="1575798" cy="885719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26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7412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30213" y="865188"/>
            <a:ext cx="8258175" cy="568325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The Complex Definition: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57200" y="4711700"/>
            <a:ext cx="2424113" cy="4572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Fisheries are complex </a:t>
            </a:r>
            <a:r>
              <a:rPr lang="en-US" dirty="0" smtClean="0">
                <a:ea typeface="+mn-ea"/>
                <a:cs typeface="+mn-cs"/>
              </a:rPr>
              <a:t>wild food </a:t>
            </a:r>
            <a:r>
              <a:rPr lang="en-US" dirty="0">
                <a:ea typeface="+mn-ea"/>
                <a:cs typeface="+mn-cs"/>
              </a:rPr>
              <a:t>production systems.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3078163" y="4711700"/>
            <a:ext cx="2871787" cy="4572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They can be in freshwater, estuarine, and marine environments.</a:t>
            </a:r>
          </a:p>
        </p:txBody>
      </p:sp>
      <p:sp>
        <p:nvSpPr>
          <p:cNvPr id="17415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164263" y="4711700"/>
            <a:ext cx="2878137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latin typeface="Gill Sans MT" panose="020B0502020104020203" pitchFamily="34" charset="0"/>
              </a:rPr>
              <a:t>A fish farm (or hatchery) is not a “fishery,” but may be a component of a fishery.</a:t>
            </a:r>
          </a:p>
        </p:txBody>
      </p:sp>
      <p:pic>
        <p:nvPicPr>
          <p:cNvPr id="17416" name="Content Placeholder 3"/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7" b="12057"/>
          <a:stretch>
            <a:fillRect/>
          </a:stretch>
        </p:blipFill>
        <p:spPr>
          <a:xfrm>
            <a:off x="0" y="1566863"/>
            <a:ext cx="2960688" cy="2995612"/>
          </a:xfrm>
        </p:spPr>
      </p:pic>
      <p:pic>
        <p:nvPicPr>
          <p:cNvPr id="17417" name="Picture Placeholder 11" descr="FishAuctionPos25151.jpg"/>
          <p:cNvPicPr>
            <a:picLocks noGrp="1" noChangeAspect="1"/>
          </p:cNvPicPr>
          <p:nvPr>
            <p:ph type="pic" sz="quarter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4" b="11374"/>
          <a:stretch>
            <a:fillRect/>
          </a:stretch>
        </p:blipFill>
        <p:spPr>
          <a:xfrm>
            <a:off x="3090863" y="1566863"/>
            <a:ext cx="2962275" cy="2995612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412750" y="5678488"/>
            <a:ext cx="8275638" cy="4873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  <a:cs typeface="+mn-cs"/>
              </a:rPr>
              <a:t>Photos: 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17419" name="Picture Placeholder 2"/>
          <p:cNvPicPr>
            <a:picLocks noGrp="1" noChangeAspect="1"/>
          </p:cNvPicPr>
          <p:nvPr>
            <p:ph type="pic" sz="quarter" idx="2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-311" r="4703" b="-3"/>
          <a:stretch>
            <a:fillRect/>
          </a:stretch>
        </p:blipFill>
        <p:spPr>
          <a:xfrm>
            <a:off x="6183313" y="1566863"/>
            <a:ext cx="2960687" cy="2995612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1946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Marine Fisheries are further defined by: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004680"/>
                </a:solidFill>
                <a:ea typeface="+mn-ea"/>
                <a:cs typeface="+mn-cs"/>
              </a:rPr>
              <a:t>Location 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Purpose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Environment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Fishing Method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Target Species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ea typeface="+mn-ea"/>
                <a:cs typeface="+mn-cs"/>
              </a:rPr>
              <a:t>Management Jurisdiction</a:t>
            </a:r>
          </a:p>
        </p:txBody>
      </p:sp>
      <p:pic>
        <p:nvPicPr>
          <p:cNvPr id="19462" name="Content Placeholder 1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8" r="12428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Bob Lamb Big Island Photography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2150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Marine Fisheries are further defined by: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Location 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004680"/>
                </a:solidFill>
                <a:ea typeface="+mn-ea"/>
                <a:cs typeface="+mn-cs"/>
              </a:rPr>
              <a:t>Purpose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Environment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Fishing Method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Target Species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Management Jurisdiction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21511" name="Content Placeholder 4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073275"/>
            <a:ext cx="4038600" cy="3028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2355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Marine Fisheries are further defined by: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Location 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Purpose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004680"/>
                </a:solidFill>
                <a:ea typeface="+mn-ea"/>
                <a:cs typeface="+mn-cs"/>
              </a:rPr>
              <a:t>Environment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Fishing Method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Target Species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Management Jurisdiction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23559" name="Content Placeholder 4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073275"/>
            <a:ext cx="4038600" cy="3028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25604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Marine Fisheries are further defined by: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Location 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Purpose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Environment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004680"/>
                </a:solidFill>
                <a:ea typeface="+mn-ea"/>
                <a:cs typeface="+mn-cs"/>
              </a:rPr>
              <a:t>Fishing Method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Target Species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Management Jurisdiction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25607" name="Content Placeholder 4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073275"/>
            <a:ext cx="4038600" cy="3028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27652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Marine Fisheries are further defined by: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Location 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Purpose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Environment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Fishing Method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004680"/>
                </a:solidFill>
                <a:ea typeface="+mn-ea"/>
                <a:cs typeface="+mn-cs"/>
              </a:rPr>
              <a:t>Target Species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Management Jurisdiction</a:t>
            </a:r>
          </a:p>
        </p:txBody>
      </p:sp>
      <p:pic>
        <p:nvPicPr>
          <p:cNvPr id="27654" name="Content Placeholder 1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23"/>
          </p:nvPr>
        </p:nvSpPr>
        <p:spPr>
          <a:xfrm>
            <a:off x="457200" y="6356350"/>
            <a:ext cx="1789110" cy="365125"/>
          </a:xfrm>
        </p:spPr>
        <p:txBody>
          <a:bodyPr/>
          <a:lstStyle/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What is a fishery?</a:t>
            </a:r>
          </a:p>
        </p:txBody>
      </p:sp>
      <p:sp>
        <p:nvSpPr>
          <p:cNvPr id="2970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Marine Fisheries are further defined by:</a:t>
            </a:r>
            <a:endParaRPr lang="en-US" altLang="en-US" i="1" smtClean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Location 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Purpose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Environment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Fishing Method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  <a:ea typeface="+mn-ea"/>
                <a:cs typeface="+mn-cs"/>
              </a:rPr>
              <a:t>Target Species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004680"/>
                </a:solidFill>
                <a:ea typeface="+mn-ea"/>
                <a:cs typeface="+mn-cs"/>
              </a:rPr>
              <a:t>Management Jurisdiction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Photo: </a:t>
            </a:r>
            <a:r>
              <a:rPr lang="en-US" dirty="0" smtClean="0">
                <a:ea typeface="+mn-ea"/>
                <a:cs typeface="+mn-cs"/>
              </a:rPr>
              <a:t>John Kaneko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29703" name="Content Placeholder 4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073275"/>
            <a:ext cx="4038600" cy="30289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sc_template_20150630_final">
  <a:themeElements>
    <a:clrScheme name="hsc_theme_20150630">
      <a:dk1>
        <a:srgbClr val="252525"/>
      </a:dk1>
      <a:lt1>
        <a:srgbClr val="FFFFFF"/>
      </a:lt1>
      <a:dk2>
        <a:srgbClr val="515151"/>
      </a:dk2>
      <a:lt2>
        <a:srgbClr val="D4D4D4"/>
      </a:lt2>
      <a:accent1>
        <a:srgbClr val="008ABD"/>
      </a:accent1>
      <a:accent2>
        <a:srgbClr val="004680"/>
      </a:accent2>
      <a:accent3>
        <a:srgbClr val="009B8A"/>
      </a:accent3>
      <a:accent4>
        <a:srgbClr val="93B901"/>
      </a:accent4>
      <a:accent5>
        <a:srgbClr val="FF8000"/>
      </a:accent5>
      <a:accent6>
        <a:srgbClr val="808080"/>
      </a:accent6>
      <a:hlink>
        <a:srgbClr val="808080"/>
      </a:hlink>
      <a:folHlink>
        <a:srgbClr val="808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sc_sustainability_20150508.potx" id="{D41C1A05-2E8D-4D3B-B64F-F0979817661D}" vid="{1ACC69AE-8F20-4105-82AE-83134E8DE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5503</TotalTime>
  <Words>1364</Words>
  <Application>Microsoft Office PowerPoint</Application>
  <PresentationFormat>On-screen Show (4:3)</PresentationFormat>
  <Paragraphs>304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MS PGothic</vt:lpstr>
      <vt:lpstr>Arial</vt:lpstr>
      <vt:lpstr>Gill Sans MT</vt:lpstr>
      <vt:lpstr>hsc_template_20150630_final</vt:lpstr>
      <vt:lpstr> What is a Fishery?</vt:lpstr>
      <vt:lpstr>The Simple Definition:</vt:lpstr>
      <vt:lpstr>WHAT IS A FISHERY?</vt:lpstr>
      <vt:lpstr>What is a fishery?</vt:lpstr>
      <vt:lpstr>What is a fishery?</vt:lpstr>
      <vt:lpstr>What is a fishery?</vt:lpstr>
      <vt:lpstr>What is a fishery?</vt:lpstr>
      <vt:lpstr>What is a fishery?</vt:lpstr>
      <vt:lpstr>What is a fishery?</vt:lpstr>
      <vt:lpstr>Defining by Location</vt:lpstr>
      <vt:lpstr>What is a fishery?</vt:lpstr>
      <vt:lpstr>Defining by Purpose</vt:lpstr>
      <vt:lpstr>What is a fishery?</vt:lpstr>
      <vt:lpstr>What is a fishery?</vt:lpstr>
      <vt:lpstr>What is a fishery?</vt:lpstr>
      <vt:lpstr>Defining by Environment</vt:lpstr>
      <vt:lpstr>What is a fishery?</vt:lpstr>
      <vt:lpstr>DefininG by  Fishing Method</vt:lpstr>
      <vt:lpstr>What is a fishery?</vt:lpstr>
      <vt:lpstr>Defining by  Target Species</vt:lpstr>
      <vt:lpstr>What is a fishery?</vt:lpstr>
      <vt:lpstr>What is a fishery?</vt:lpstr>
      <vt:lpstr>Defining by Management Jurisdiction</vt:lpstr>
      <vt:lpstr>What is a fishery?</vt:lpstr>
      <vt:lpstr>What is a fishery?</vt:lpstr>
      <vt:lpstr>What is a fishery?</vt:lpstr>
      <vt:lpstr>What is a fishery?</vt:lpstr>
      <vt:lpstr>What is a Fishery?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Hawaii Seafood Council: edu</dc:title>
  <dc:subject/>
  <dc:creator>JJK</dc:creator>
  <cp:keywords/>
  <dc:description/>
  <cp:lastModifiedBy>Yvette</cp:lastModifiedBy>
  <cp:revision>488</cp:revision>
  <cp:lastPrinted>2018-01-17T19:05:48Z</cp:lastPrinted>
  <dcterms:created xsi:type="dcterms:W3CDTF">2015-04-17T18:58:48Z</dcterms:created>
  <dcterms:modified xsi:type="dcterms:W3CDTF">2018-01-17T19:06:40Z</dcterms:modified>
  <cp:category/>
</cp:coreProperties>
</file>