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6" r:id="rId1"/>
  </p:sldMasterIdLst>
  <p:notesMasterIdLst>
    <p:notesMasterId r:id="rId21"/>
  </p:notesMasterIdLst>
  <p:handoutMasterIdLst>
    <p:handoutMasterId r:id="rId22"/>
  </p:handoutMasterIdLst>
  <p:sldIdLst>
    <p:sldId id="285" r:id="rId2"/>
    <p:sldId id="290" r:id="rId3"/>
    <p:sldId id="346" r:id="rId4"/>
    <p:sldId id="335" r:id="rId5"/>
    <p:sldId id="291" r:id="rId6"/>
    <p:sldId id="292" r:id="rId7"/>
    <p:sldId id="293" r:id="rId8"/>
    <p:sldId id="336" r:id="rId9"/>
    <p:sldId id="295" r:id="rId10"/>
    <p:sldId id="297" r:id="rId11"/>
    <p:sldId id="340" r:id="rId12"/>
    <p:sldId id="341" r:id="rId13"/>
    <p:sldId id="342" r:id="rId14"/>
    <p:sldId id="298" r:id="rId15"/>
    <p:sldId id="345" r:id="rId16"/>
    <p:sldId id="343" r:id="rId17"/>
    <p:sldId id="344" r:id="rId18"/>
    <p:sldId id="299" r:id="rId19"/>
    <p:sldId id="339" r:id="rId20"/>
  </p:sldIdLst>
  <p:sldSz cx="9144000" cy="6858000" type="screen4x3"/>
  <p:notesSz cx="7315200" cy="96012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14">
          <p15:clr>
            <a:srgbClr val="A4A3A4"/>
          </p15:clr>
        </p15:guide>
        <p15:guide id="2" pos="26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F7F7F"/>
    <a:srgbClr val="404040"/>
    <a:srgbClr val="004680"/>
    <a:srgbClr val="00A5D9"/>
    <a:srgbClr val="13250B"/>
    <a:srgbClr val="FF6666"/>
    <a:srgbClr val="00A5FF"/>
    <a:srgbClr val="004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1538" autoAdjust="0"/>
  </p:normalViewPr>
  <p:slideViewPr>
    <p:cSldViewPr snapToGrid="0">
      <p:cViewPr varScale="1">
        <p:scale>
          <a:sx n="103" d="100"/>
          <a:sy n="103" d="100"/>
        </p:scale>
        <p:origin x="1254" y="102"/>
      </p:cViewPr>
      <p:guideLst>
        <p:guide orient="horz" pos="2514"/>
        <p:guide pos="2676"/>
      </p:guideLst>
    </p:cSldViewPr>
  </p:slideViewPr>
  <p:outlineViewPr>
    <p:cViewPr>
      <p:scale>
        <a:sx n="33" d="100"/>
        <a:sy n="33" d="100"/>
      </p:scale>
      <p:origin x="8" y="724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144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52450" y="403760"/>
            <a:ext cx="4785756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en-US" dirty="0" smtClean="0"/>
              <a:t>Which commercial fisheries produce local seafood in Hawaii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3762764-C1F4-4A92-B475-1ABEFF40E4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024412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D3DFFEA2-E3F8-4395-A0DA-03F4EB14D85B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CE5FCE5-08F2-4D79-A0B4-7229733B57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51902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30FB8A5-D0DD-446B-B022-6CEC32BBC853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01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E72388F1-DD15-4800-B3CD-231AA7BD23FA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51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C1404D86-9B71-4A14-ADEC-7A7CA8FBE94C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51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23708C04-5F2A-4AD6-9C89-49718D79908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49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6DFF38C1-6844-4A0B-9351-EDE33F91A35F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84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096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390913A0-EE67-4B16-85F1-F5B497F56E27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41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BF73E38D-65A9-457D-8ADE-719F05E57AFF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73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BF367A9F-FB77-44D6-A3A4-68590B3AD8A8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72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FC3986A1-0B81-4E57-A834-4CF0DE43E05E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30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A0AA889-0A5C-4FB8-AB11-A2D4BEEFA293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51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C91B15F5-8352-4D21-824A-90130441D0B2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93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1E505BCD-A1B5-435A-A4E9-33597B29610A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547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437642CC-1814-4F4B-980A-17183EC5DA2E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61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CFA48C73-028A-4A5B-89B2-3FDE4A397008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18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8C9546A8-F7BE-4DF3-92F9-4B05F8F2E5D5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77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99EF667C-4C1C-4533-8641-8B3F2321024B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0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388DDF3E-1C68-4035-8882-A4658C8C9923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38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Hawaii Seafood Council</a:t>
            </a:r>
            <a:endParaRPr lang="en-US"/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4FEACED7-7273-46D2-B93A-731A8CA57A8A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70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Hawaii Seafood Council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85372" indent="-302066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208265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91571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174878" indent="-241653"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658184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3141490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624796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4108102" indent="-241653" defTabSz="4833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fld id="{2984B6F2-124E-458F-8834-AB8B57576BD6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Which commercial fisheries produce local seafood in Hawaii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41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99075" y="0"/>
            <a:ext cx="3472925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457200" tIns="685800" rIns="457200" bIns="3657600">
            <a:noAutofit/>
          </a:bodyPr>
          <a:lstStyle>
            <a:lvl1pPr>
              <a:spcAft>
                <a:spcPts val="600"/>
              </a:spcAft>
              <a:defRPr sz="2800" baseline="0">
                <a:solidFill>
                  <a:srgbClr val="00A5D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1524000" y="3545018"/>
            <a:ext cx="2667000" cy="114300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aseline="0">
                <a:solidFill>
                  <a:srgbClr val="00468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1524000" y="4865688"/>
            <a:ext cx="2641600" cy="1042987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688CD-0450-4410-9310-B428F4802264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457200" y="6356350"/>
            <a:ext cx="208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7FC0D-86F0-44EB-A639-B927A57FC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65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: ru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9100" y="465138"/>
            <a:ext cx="8301038" cy="497998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Gill Sans MT"/>
              <a:ea typeface="+mn-ea"/>
            </a:endParaRPr>
          </a:p>
        </p:txBody>
      </p:sp>
      <p:pic>
        <p:nvPicPr>
          <p:cNvPr id="6" name="Picture 7" descr="fpo_hsc_log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588963"/>
            <a:ext cx="15033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19100" y="1247775"/>
            <a:ext cx="8312150" cy="0"/>
          </a:xfrm>
          <a:prstGeom prst="line">
            <a:avLst/>
          </a:prstGeom>
          <a:ln w="12700">
            <a:solidFill>
              <a:srgbClr val="FF6666">
                <a:alpha val="5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19100" y="1609725"/>
            <a:ext cx="8312150" cy="3538538"/>
            <a:chOff x="419567" y="1610312"/>
            <a:chExt cx="8311954" cy="3538148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19567" y="1610312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419567" y="193253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419567" y="225317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419567" y="2575406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419567" y="289763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419567" y="321827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419567" y="354049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419567" y="3861139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419567" y="4183366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419567" y="450559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419567" y="4826233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419567" y="5148460"/>
              <a:ext cx="8311954" cy="0"/>
            </a:xfrm>
            <a:prstGeom prst="line">
              <a:avLst/>
            </a:prstGeom>
            <a:ln w="12700">
              <a:solidFill>
                <a:schemeClr val="tx2">
                  <a:alpha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2"/>
          </p:nvPr>
        </p:nvSpPr>
        <p:spPr>
          <a:xfrm>
            <a:off x="759756" y="1610312"/>
            <a:ext cx="7030575" cy="359485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4" y="469900"/>
            <a:ext cx="4063067" cy="777875"/>
          </a:xfrm>
        </p:spPr>
        <p:txBody>
          <a:bodyPr lIns="274320" tIns="228600" rIns="274320" bIns="228600"/>
          <a:lstStyle>
            <a:lvl1pPr>
              <a:defRPr sz="2200" cap="all" spc="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7255E-B45B-4143-B70E-4122E75FEF7C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2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2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2D531-B726-4D88-B5D3-90C3529287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116858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: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44450"/>
            <a:ext cx="8586787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fpo_hsc_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884238"/>
            <a:ext cx="15049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997886" y="1780416"/>
            <a:ext cx="7064595" cy="3118560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2694" y="753779"/>
            <a:ext cx="4063067" cy="777875"/>
          </a:xfrm>
        </p:spPr>
        <p:txBody>
          <a:bodyPr lIns="274320" tIns="228600" rIns="274320" bIns="228600"/>
          <a:lstStyle>
            <a:lvl1pPr>
              <a:defRPr sz="2200" cap="all" spc="1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ADA03-D643-4D7B-BD65-ECC67C379F74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EFC4D-6EC8-41BE-931E-BD428941F0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939637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264AA-70ED-46D0-A2B0-C22BF5694B8D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9050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D0354-6AA0-4E6A-88B1-91DFE072DD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544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773117" y="0"/>
            <a:ext cx="3472925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457200" tIns="685800" rIns="457200" bIns="3657600">
            <a:noAutofit/>
          </a:bodyPr>
          <a:lstStyle>
            <a:lvl1pPr>
              <a:defRPr sz="2400" baseline="0">
                <a:solidFill>
                  <a:srgbClr val="00A5D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5198042" y="3194658"/>
            <a:ext cx="2667000" cy="1143000"/>
          </a:xfrm>
        </p:spPr>
        <p:txBody>
          <a:bodyPr anchor="b">
            <a:noAutofit/>
          </a:bodyPr>
          <a:lstStyle>
            <a:lvl1pPr marL="0" indent="0" algn="l">
              <a:buNone/>
              <a:defRPr sz="1800" baseline="0">
                <a:solidFill>
                  <a:srgbClr val="00468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5198042" y="4515328"/>
            <a:ext cx="2641600" cy="1042987"/>
          </a:xfrm>
        </p:spPr>
        <p:txBody>
          <a:bodyPr rtlCol="0">
            <a:noAutofit/>
          </a:bodyPr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197424" y="5715000"/>
            <a:ext cx="2763339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60C8F-B8F8-41DE-8008-EAAA3F1D1D40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>
          <a:xfrm>
            <a:off x="457200" y="6356350"/>
            <a:ext cx="19177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64CB7-F6DD-4D3B-AB5D-57E7ABFE4C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33012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581525" cy="6858000"/>
          </a:xfrm>
          <a:prstGeom prst="rect">
            <a:avLst/>
          </a:prstGeom>
          <a:solidFill>
            <a:srgbClr val="0046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81213" y="0"/>
            <a:ext cx="4561200" cy="685800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0512"/>
            <a:ext cx="3457575" cy="1524856"/>
          </a:xfrm>
        </p:spPr>
        <p:txBody>
          <a:bodyPr anchor="b"/>
          <a:lstStyle>
            <a:lvl1pPr>
              <a:defRPr sz="2200" u="none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6830" y="2648705"/>
            <a:ext cx="3472699" cy="284722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44500" y="5697538"/>
            <a:ext cx="3470275" cy="5413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5789C-1B63-402E-B870-92CCA5E4F7CC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A3B47-F828-4973-8B22-765E110FC1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91096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alterna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600450"/>
            <a:ext cx="9144000" cy="3257550"/>
          </a:xfrm>
          <a:prstGeom prst="rect">
            <a:avLst/>
          </a:prstGeom>
          <a:solidFill>
            <a:srgbClr val="0046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2413" cy="360045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4158" y="5715000"/>
            <a:ext cx="8251598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4158" y="4392613"/>
            <a:ext cx="8240713" cy="1309687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>
                    <a:lumMod val="10000"/>
                    <a:lumOff val="9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158" y="3608388"/>
            <a:ext cx="8229600" cy="784225"/>
          </a:xfrm>
        </p:spPr>
        <p:txBody>
          <a:bodyPr anchor="b"/>
          <a:lstStyle>
            <a:lvl1pPr>
              <a:defRPr sz="220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1F520-2DEB-49C7-BDBE-4C64F403EA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CF128-F8E1-417D-AC80-85F515F9CFF0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</p:spTree>
    <p:extLst>
      <p:ext uri="{BB962C8B-B14F-4D97-AF65-F5344CB8AC3E}">
        <p14:creationId xmlns:p14="http://schemas.microsoft.com/office/powerpoint/2010/main" val="3057905025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9"/>
            <a:ext cx="8233149" cy="55245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47675" y="1590676"/>
            <a:ext cx="8233149" cy="3824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47674" y="5715000"/>
            <a:ext cx="8233149" cy="441325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D9636-7AC1-4C3A-A15F-ADA524F207F5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CE046-7CCF-4F0C-AEDF-492641088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160174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9"/>
            <a:ext cx="8233149" cy="55245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9"/>
          </p:nvPr>
        </p:nvSpPr>
        <p:spPr>
          <a:xfrm>
            <a:off x="451143" y="1568450"/>
            <a:ext cx="4038307" cy="4038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20"/>
          </p:nvPr>
        </p:nvSpPr>
        <p:spPr>
          <a:xfrm>
            <a:off x="4645102" y="1568450"/>
            <a:ext cx="4038307" cy="4038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451143" y="5711912"/>
            <a:ext cx="8237245" cy="454025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6D59C-42C8-4730-91A9-240C53CC8CF5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13118-513F-4244-A955-50FCAF812B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914384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/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4049713" cy="4518117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06925" y="865187"/>
            <a:ext cx="4082502" cy="45435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47720" y="5708650"/>
            <a:ext cx="8242255" cy="330200"/>
          </a:xfrm>
        </p:spPr>
        <p:txBody>
          <a:bodyPr/>
          <a:lstStyle>
            <a:lvl1pPr marL="0" indent="0">
              <a:buFontTx/>
              <a:buNone/>
              <a:defRPr sz="1400" cap="none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1B793-AECD-44B7-A327-4A252494F27C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7ADE-8AE0-4094-B042-EC02D901AB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462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400" cap="all" spc="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30213" y="865189"/>
            <a:ext cx="8258175" cy="56832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57200" y="4711981"/>
            <a:ext cx="2423726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3077632" y="4711981"/>
            <a:ext cx="2872361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163732" y="4711981"/>
            <a:ext cx="2878847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i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0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3091656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4" name="Picture Placeholder 17"/>
          <p:cNvSpPr>
            <a:spLocks noGrp="1"/>
          </p:cNvSpPr>
          <p:nvPr>
            <p:ph type="pic" sz="quarter" idx="23"/>
          </p:nvPr>
        </p:nvSpPr>
        <p:spPr>
          <a:xfrm>
            <a:off x="6183312" y="1566863"/>
            <a:ext cx="2960688" cy="2995893"/>
          </a:xfrm>
        </p:spPr>
        <p:txBody>
          <a:bodyPr rtlCol="0">
            <a:no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412750" y="5678488"/>
            <a:ext cx="8275638" cy="48807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CE53B-3F51-48DF-BA88-D6A244245A79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262CF-B402-481D-9447-1D85309AC8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14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aseline="0">
                <a:solidFill>
                  <a:srgbClr val="00468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665"/>
          </a:xfrm>
        </p:spPr>
        <p:txBody>
          <a:bodyPr/>
          <a:lstStyle>
            <a:lvl1pPr>
              <a:defRPr sz="1400" cap="all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21A57-120B-4FE3-9DF5-03D74BA673ED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9304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17B6A-7903-47A1-AFC7-0B6C9A535A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0780687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68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5715000"/>
            <a:ext cx="8229600" cy="457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B9D1D-BEB4-4F99-A0E1-1315D61219B0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6"/>
          </p:nvPr>
        </p:nvSpPr>
        <p:spPr>
          <a:xfrm>
            <a:off x="457200" y="6356350"/>
            <a:ext cx="1879600" cy="365125"/>
          </a:xfrm>
        </p:spPr>
        <p:txBody>
          <a:bodyPr/>
          <a:lstStyle>
            <a:lvl1pPr>
              <a:defRPr>
                <a:solidFill>
                  <a:srgbClr val="7F7F7F">
                    <a:alpha val="50000"/>
                  </a:srgbClr>
                </a:solidFill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BD515-EDA8-45BA-8DCD-DBFE052BF1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9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9577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6FB5A27-59B0-47EB-9240-44388A032794}" type="datetime1">
              <a:rPr lang="en-US" altLang="en-US"/>
              <a:pPr>
                <a:defRPr/>
              </a:pPr>
              <a:t>1/17/2018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1789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7F7F7F">
                    <a:alpha val="50000"/>
                  </a:srgbClr>
                </a:solidFill>
                <a:latin typeface="Gill Sans M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Hawaii Seafood Council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EF30500-802C-4358-91B2-6DE292888B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73" r:id="rId4"/>
    <p:sldLayoutId id="2147484274" r:id="rId5"/>
    <p:sldLayoutId id="2147484275" r:id="rId6"/>
    <p:sldLayoutId id="2147484276" r:id="rId7"/>
    <p:sldLayoutId id="2147484280" r:id="rId8"/>
    <p:sldLayoutId id="2147484281" r:id="rId9"/>
    <p:sldLayoutId id="2147484282" r:id="rId10"/>
    <p:sldLayoutId id="2147484283" r:id="rId11"/>
    <p:sldLayoutId id="2147484284" r:id="rId12"/>
    <p:sldLayoutId id="2147484285" r:id="rId13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Gill Sans MT"/>
          <a:ea typeface="MS PGothic" panose="020B0600070205080204" pitchFamily="34" charset="-128"/>
          <a:cs typeface="MS PGothic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  <a:cs typeface="MS PGothic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rgbClr val="5C5C5C"/>
          </a:solidFill>
          <a:latin typeface="Gill Sans MT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ifsc.noaa.gov/wpacfin/hi/Data/Landings_Charts/hr3a.ht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fsc.noaa.gov/wpacfin/hi/Data/Landings_Charts/hr3a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ifsc.noaa.gov/wpacfin/hi/Data/Landings_Charts/hr3a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ifsc.noaa.gov/wpacfin/hi/dar/Pages/hi_data_3.php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fsc.noaa.gov/wpacfin/hi/Data/Landings_Charts/hr3a.h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fsc.noaa.gov/wpacfin/hi/dar/Pages/hi_data_3.ph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Placeholder 12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3" t="22646" r="19414" b="10153"/>
          <a:stretch>
            <a:fillRect/>
          </a:stretch>
        </p:blipFill>
        <p:spPr/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098550" y="0"/>
            <a:ext cx="3473450" cy="6858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en-US" dirty="0">
                <a:ea typeface="+mj-ea"/>
                <a:cs typeface="+mj-cs"/>
              </a:rPr>
              <a:t/>
            </a:r>
            <a:br>
              <a:rPr lang="en-US" dirty="0">
                <a:ea typeface="+mj-ea"/>
                <a:cs typeface="+mj-cs"/>
              </a:rPr>
            </a:br>
            <a:r>
              <a:rPr lang="en-US" i="1" dirty="0">
                <a:ea typeface="+mj-ea"/>
                <a:cs typeface="+mj-cs"/>
              </a:rPr>
              <a:t>Which commercial fisheries produce local seafood in Hawaii?</a:t>
            </a:r>
          </a:p>
        </p:txBody>
      </p:sp>
      <p:sp>
        <p:nvSpPr>
          <p:cNvPr id="13316" name="Subtitle 2"/>
          <p:cNvSpPr>
            <a:spLocks noGrp="1"/>
          </p:cNvSpPr>
          <p:nvPr>
            <p:ph type="subTitle" idx="1"/>
          </p:nvPr>
        </p:nvSpPr>
        <p:spPr>
          <a:xfrm>
            <a:off x="1524000" y="3544888"/>
            <a:ext cx="2667000" cy="11430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John Kaneko MS, DVM</a:t>
            </a:r>
          </a:p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Hawaii Seafood Council</a:t>
            </a:r>
          </a:p>
        </p:txBody>
      </p:sp>
      <p:pic>
        <p:nvPicPr>
          <p:cNvPr id="13317" name="Picture Placeholder 11"/>
          <p:cNvPicPr>
            <a:picLocks noGrp="1" noChangeAspect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6" r="-40791"/>
          <a:stretch>
            <a:fillRect/>
          </a:stretch>
        </p:blipFill>
        <p:spPr/>
      </p:pic>
      <p:sp>
        <p:nvSpPr>
          <p:cNvPr id="13318" name="Text Placeholder 10"/>
          <p:cNvSpPr txBox="1">
            <a:spLocks/>
          </p:cNvSpPr>
          <p:nvPr/>
        </p:nvSpPr>
        <p:spPr bwMode="auto">
          <a:xfrm>
            <a:off x="7410450" y="6400800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600">
                <a:solidFill>
                  <a:srgbClr val="7F7F7F"/>
                </a:solidFill>
              </a:rPr>
              <a:t>Photo: Toni Wong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31747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</a:p>
        </p:txBody>
      </p:sp>
      <p:sp>
        <p:nvSpPr>
          <p:cNvPr id="31748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Hawaii’s Pelagic Fish </a:t>
            </a:r>
            <a:b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</a:b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caught on LONGLINE gear include: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tuna </a:t>
            </a:r>
            <a:r>
              <a:rPr lang="en-US" altLang="en-US" sz="2000" dirty="0">
                <a:solidFill>
                  <a:srgbClr val="7F7F7F"/>
                </a:solidFill>
                <a:latin typeface="Gill Sans MT" panose="020B0502020104020203" pitchFamily="34" charset="0"/>
              </a:rPr>
              <a:t>(bigeye, yellowfin, albacore and skipjack tuna)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billfish </a:t>
            </a:r>
            <a:r>
              <a:rPr lang="en-US" altLang="en-US" sz="2000" dirty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(swordfish, blue marlin, striped marlin, spearfish)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associated pelagic species </a:t>
            </a:r>
            <a:r>
              <a:rPr lang="en-US" altLang="en-US" sz="2000" dirty="0">
                <a:solidFill>
                  <a:srgbClr val="7F7F7F"/>
                </a:solidFill>
                <a:latin typeface="Gill Sans MT" panose="020B0502020104020203" pitchFamily="34" charset="0"/>
              </a:rPr>
              <a:t>(</a:t>
            </a:r>
            <a:r>
              <a:rPr lang="en-US" altLang="en-US" sz="2000" dirty="0" err="1">
                <a:solidFill>
                  <a:srgbClr val="7F7F7F"/>
                </a:solidFill>
                <a:latin typeface="Gill Sans MT" panose="020B0502020104020203" pitchFamily="34" charset="0"/>
              </a:rPr>
              <a:t>mahimahi</a:t>
            </a:r>
            <a:r>
              <a:rPr lang="en-US" altLang="en-US" sz="2000" dirty="0">
                <a:solidFill>
                  <a:srgbClr val="7F7F7F"/>
                </a:solidFill>
                <a:latin typeface="Gill Sans MT" panose="020B0502020104020203" pitchFamily="34" charset="0"/>
              </a:rPr>
              <a:t>, wahoo, </a:t>
            </a:r>
            <a:r>
              <a:rPr lang="en-US" altLang="en-US" sz="2000" dirty="0" err="1">
                <a:solidFill>
                  <a:srgbClr val="7F7F7F"/>
                </a:solidFill>
                <a:latin typeface="Gill Sans MT" panose="020B0502020104020203" pitchFamily="34" charset="0"/>
              </a:rPr>
              <a:t>opah</a:t>
            </a:r>
            <a:r>
              <a:rPr lang="en-US" altLang="en-US" sz="2000" dirty="0">
                <a:solidFill>
                  <a:srgbClr val="7F7F7F"/>
                </a:solidFill>
                <a:latin typeface="Gill Sans MT" panose="020B0502020104020203" pitchFamily="34" charset="0"/>
              </a:rPr>
              <a:t>, sickle </a:t>
            </a:r>
            <a:r>
              <a:rPr lang="en-US" altLang="en-US" sz="2000" dirty="0" err="1">
                <a:solidFill>
                  <a:srgbClr val="7F7F7F"/>
                </a:solidFill>
                <a:latin typeface="Gill Sans MT" panose="020B0502020104020203" pitchFamily="34" charset="0"/>
              </a:rPr>
              <a:t>pomfret</a:t>
            </a:r>
            <a:r>
              <a:rPr lang="en-US" altLang="en-US" sz="2000" dirty="0">
                <a:solidFill>
                  <a:srgbClr val="7F7F7F"/>
                </a:solidFill>
                <a:latin typeface="Gill Sans MT" panose="020B0502020104020203" pitchFamily="34" charset="0"/>
              </a:rPr>
              <a:t>, escolar, </a:t>
            </a:r>
            <a:r>
              <a:rPr lang="en-US" altLang="en-US" sz="2000" dirty="0" err="1">
                <a:solidFill>
                  <a:srgbClr val="7F7F7F"/>
                </a:solidFill>
                <a:latin typeface="Gill Sans MT" panose="020B0502020104020203" pitchFamily="34" charset="0"/>
              </a:rPr>
              <a:t>mako</a:t>
            </a:r>
            <a:r>
              <a:rPr lang="en-US" altLang="en-US" sz="2000" dirty="0">
                <a:solidFill>
                  <a:srgbClr val="7F7F7F"/>
                </a:solidFill>
                <a:latin typeface="Gill Sans MT" panose="020B0502020104020203" pitchFamily="34" charset="0"/>
              </a:rPr>
              <a:t> and thresher shark)</a:t>
            </a:r>
          </a:p>
        </p:txBody>
      </p:sp>
      <p:pic>
        <p:nvPicPr>
          <p:cNvPr id="31749" name="Content Placeholder 2" descr="LongLine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2" t="-2" r="6708" b="-21677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</a:rPr>
              <a:t>http</a:t>
            </a:r>
            <a:r>
              <a:rPr lang="en-US" u="sng" dirty="0">
                <a:ea typeface="+mn-ea"/>
                <a:cs typeface="+mn-cs"/>
              </a:rPr>
              <a:t>://www.pifsc.noaa.gov/wpacfin/hi/Data/Landings_Charts/hr3a.htm </a:t>
            </a:r>
            <a:br>
              <a:rPr lang="en-US" u="sng" dirty="0">
                <a:ea typeface="+mn-ea"/>
                <a:cs typeface="+mn-cs"/>
              </a:rPr>
            </a:br>
            <a:r>
              <a:rPr lang="en-US" dirty="0"/>
              <a:t>Illustration: Les Hata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3379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</a:p>
        </p:txBody>
      </p:sp>
      <p:sp>
        <p:nvSpPr>
          <p:cNvPr id="33796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Hawaii’s Pelagic TROLL fishery catches: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yellowfin tuna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skipjack</a:t>
            </a:r>
          </a:p>
          <a:p>
            <a:pPr eaLnBrk="1" hangingPunct="1"/>
            <a:r>
              <a:rPr lang="en-US" altLang="en-US" sz="2000" dirty="0" err="1">
                <a:solidFill>
                  <a:srgbClr val="004680"/>
                </a:solidFill>
                <a:latin typeface="Gill Sans MT" panose="020B0502020104020203" pitchFamily="34" charset="0"/>
              </a:rPr>
              <a:t>mahimahi</a:t>
            </a:r>
            <a:endParaRPr lang="en-US" altLang="en-US" sz="2000" dirty="0">
              <a:solidFill>
                <a:srgbClr val="004680"/>
              </a:solidFill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wahoo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blue marlin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striped marlin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spearfish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</a:rPr>
              <a:t>http</a:t>
            </a:r>
            <a:r>
              <a:rPr lang="en-US" u="sng" dirty="0">
                <a:ea typeface="+mn-ea"/>
                <a:cs typeface="+mn-cs"/>
              </a:rPr>
              <a:t>://www.pifsc.noaa.gov/wpacfin/hi/Data/Landings_Charts/hr3a.htm</a:t>
            </a:r>
            <a:br>
              <a:rPr lang="en-US" u="sng" dirty="0">
                <a:ea typeface="+mn-ea"/>
                <a:cs typeface="+mn-cs"/>
              </a:rPr>
            </a:br>
            <a:r>
              <a:rPr lang="en-US" dirty="0">
                <a:ea typeface="+mn-ea"/>
                <a:cs typeface="+mn-cs"/>
              </a:rPr>
              <a:t>Illustration: Les Hata</a:t>
            </a:r>
          </a:p>
        </p:txBody>
      </p:sp>
      <p:pic>
        <p:nvPicPr>
          <p:cNvPr id="33798" name="Content Placeholder 2" descr="Trolling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" t="2" r="14474" b="-76018"/>
          <a:stretch>
            <a:fillRect/>
          </a:stretch>
        </p:blipFill>
        <p:spPr>
          <a:xfrm>
            <a:off x="4489450" y="2471738"/>
            <a:ext cx="4038600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35843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Hawaii’s </a:t>
            </a: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Pelagic </a:t>
            </a: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OFFSHORE HANDLINE fishery </a:t>
            </a: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tends to target: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Small </a:t>
            </a: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bigeye </a:t>
            </a: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tuna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that aggregate at </a:t>
            </a:r>
            <a: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offshore 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seamounts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smtClean="0">
                <a:solidFill>
                  <a:schemeClr val="accent2"/>
                </a:solidFill>
                <a:ea typeface="+mn-ea"/>
                <a:cs typeface="+mn-cs"/>
              </a:rPr>
              <a:t>Associated </a:t>
            </a:r>
            <a:r>
              <a:rPr lang="en-US" sz="2000" dirty="0">
                <a:solidFill>
                  <a:schemeClr val="accent2"/>
                </a:solidFill>
                <a:ea typeface="+mn-ea"/>
                <a:cs typeface="+mn-cs"/>
              </a:rPr>
              <a:t>pelagic </a:t>
            </a:r>
            <a:r>
              <a:rPr lang="en-US" sz="2000" dirty="0" smtClean="0">
                <a:solidFill>
                  <a:schemeClr val="accent2"/>
                </a:solidFill>
                <a:ea typeface="+mn-ea"/>
                <a:cs typeface="+mn-cs"/>
              </a:rPr>
              <a:t>fish</a:t>
            </a:r>
            <a:endParaRPr lang="en-US" sz="2000" dirty="0">
              <a:solidFill>
                <a:schemeClr val="accent2"/>
              </a:solidFill>
              <a:ea typeface="+mn-ea"/>
              <a:cs typeface="+mn-cs"/>
            </a:endParaRPr>
          </a:p>
        </p:txBody>
      </p:sp>
      <p:pic>
        <p:nvPicPr>
          <p:cNvPr id="35845" name="Content Placeholder 9" descr="Handline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r="25237" b="-20502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</a:rPr>
              <a:t>http</a:t>
            </a:r>
            <a:r>
              <a:rPr lang="en-US" u="sng" dirty="0">
                <a:ea typeface="+mn-ea"/>
                <a:cs typeface="+mn-cs"/>
              </a:rPr>
              <a:t>://www.pifsc.noaa.gov/wpacfin/hi/Data/Landings_Charts/hr3a.htm</a:t>
            </a:r>
            <a:br>
              <a:rPr lang="en-US" u="sng" dirty="0">
                <a:ea typeface="+mn-ea"/>
                <a:cs typeface="+mn-cs"/>
              </a:rPr>
            </a:br>
            <a:r>
              <a:rPr lang="en-US" dirty="0"/>
              <a:t>Illustration: Les Hata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37891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Main Hawaiian Islands </a:t>
            </a: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(MHI) Pelagic HANDLINE </a:t>
            </a: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fishery tends to target: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yellowfin </a:t>
            </a: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tuna </a:t>
            </a:r>
            <a: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(summer run)</a:t>
            </a:r>
            <a:endParaRPr lang="en-US" sz="2000" dirty="0">
              <a:solidFill>
                <a:srgbClr val="004680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4680"/>
                </a:solidFill>
                <a:ea typeface="+mn-ea"/>
                <a:cs typeface="+mn-cs"/>
              </a:rPr>
              <a:t>albacore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</a:t>
            </a:r>
            <a:endParaRPr lang="en-US" sz="2000" dirty="0" smtClean="0">
              <a:solidFill>
                <a:schemeClr val="bg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swordfish</a:t>
            </a:r>
            <a: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(fishing </a:t>
            </a: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at </a:t>
            </a:r>
            <a: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night)</a:t>
            </a:r>
            <a:endParaRPr lang="en-US" sz="2000" dirty="0">
              <a:solidFill>
                <a:schemeClr val="bg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</a:rPr>
              <a:t>http</a:t>
            </a:r>
            <a:r>
              <a:rPr lang="en-US" u="sng" dirty="0">
                <a:ea typeface="+mn-ea"/>
                <a:cs typeface="+mn-cs"/>
              </a:rPr>
              <a:t>://www.pifsc.noaa.gov/wpacfin/hi/Data/Landings_Charts/hr3a.htm</a:t>
            </a:r>
            <a:br>
              <a:rPr lang="en-US" u="sng" dirty="0">
                <a:ea typeface="+mn-ea"/>
                <a:cs typeface="+mn-cs"/>
              </a:rPr>
            </a:br>
            <a:r>
              <a:rPr lang="en-US" dirty="0"/>
              <a:t>Illustration: Les Hata</a:t>
            </a:r>
          </a:p>
        </p:txBody>
      </p:sp>
      <p:pic>
        <p:nvPicPr>
          <p:cNvPr id="37894" name="Content Placeholder 11" descr="Handline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0" t="-2" r="25166" b="-20511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3993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  <a:r>
              <a:rPr lang="en-US" altLang="en-US" sz="1800" smtClean="0">
                <a:latin typeface="Gill Sans MT" panose="020B0502020104020203" pitchFamily="34" charset="0"/>
              </a:rPr>
              <a:t> (cont’d)</a:t>
            </a:r>
          </a:p>
        </p:txBody>
      </p:sp>
      <p:sp>
        <p:nvSpPr>
          <p:cNvPr id="39940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Hawaii’s POLE &amp; LINE (live </a:t>
            </a:r>
            <a:r>
              <a:rPr lang="en-US" altLang="en-US" sz="2000" dirty="0" err="1" smtClean="0">
                <a:solidFill>
                  <a:srgbClr val="004680"/>
                </a:solidFill>
                <a:latin typeface="Gill Sans MT" panose="020B0502020104020203" pitchFamily="34" charset="0"/>
              </a:rPr>
              <a:t>baitboat</a:t>
            </a: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 </a:t>
            </a:r>
            <a:r>
              <a:rPr lang="en-US" altLang="en-US" sz="2000" i="1" dirty="0" err="1" smtClean="0">
                <a:solidFill>
                  <a:srgbClr val="004680"/>
                </a:solidFill>
                <a:latin typeface="Gill Sans MT" panose="020B0502020104020203" pitchFamily="34" charset="0"/>
              </a:rPr>
              <a:t>aku</a:t>
            </a:r>
            <a:r>
              <a:rPr lang="en-US" altLang="en-US" sz="2000" i="1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) </a:t>
            </a: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fishery catches: 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skipjack </a:t>
            </a:r>
            <a:r>
              <a:rPr lang="en-US" altLang="en-US" sz="2000" i="1" dirty="0">
                <a:solidFill>
                  <a:srgbClr val="7F7F7F"/>
                </a:solidFill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>
                <a:solidFill>
                  <a:srgbClr val="7F7F7F"/>
                </a:solidFill>
                <a:latin typeface="Gill Sans MT" panose="020B0502020104020203" pitchFamily="34" charset="0"/>
              </a:rPr>
              <a:t>aku</a:t>
            </a:r>
            <a:r>
              <a:rPr lang="en-US" altLang="en-US" sz="2000" i="1" dirty="0">
                <a:solidFill>
                  <a:srgbClr val="7F7F7F"/>
                </a:solidFill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sz="2000" dirty="0">
                <a:solidFill>
                  <a:srgbClr val="004680"/>
                </a:solidFill>
                <a:latin typeface="Gill Sans MT" panose="020B0502020104020203" pitchFamily="34" charset="0"/>
              </a:rPr>
              <a:t>yellowfin </a:t>
            </a:r>
            <a:r>
              <a:rPr lang="en-US" altLang="en-US" sz="2000" i="1" dirty="0">
                <a:solidFill>
                  <a:srgbClr val="7F7F7F"/>
                </a:solidFill>
                <a:latin typeface="Gill Sans MT" panose="020B0502020104020203" pitchFamily="34" charset="0"/>
              </a:rPr>
              <a:t>(ahi) </a:t>
            </a:r>
            <a:r>
              <a:rPr lang="en-US" altLang="en-US" sz="2000" dirty="0">
                <a:solidFill>
                  <a:schemeClr val="bg2"/>
                </a:solidFill>
                <a:latin typeface="Gill Sans MT" panose="020B0502020104020203" pitchFamily="34" charset="0"/>
              </a:rPr>
              <a:t> </a:t>
            </a:r>
          </a:p>
        </p:txBody>
      </p:sp>
      <p:pic>
        <p:nvPicPr>
          <p:cNvPr id="39941" name="Content Placeholder 1" descr="AkuBoat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0" t="-2" r="12248" b="-20512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 </a:t>
            </a:r>
            <a:r>
              <a:rPr lang="en-US" u="sng" dirty="0" smtClean="0">
                <a:ea typeface="+mn-ea"/>
                <a:cs typeface="+mn-cs"/>
                <a:hlinkClick r:id="rId4"/>
              </a:rPr>
              <a:t>http</a:t>
            </a:r>
            <a:r>
              <a:rPr lang="en-US" u="sng" dirty="0">
                <a:ea typeface="+mn-ea"/>
                <a:cs typeface="+mn-cs"/>
                <a:hlinkClick r:id="rId4"/>
              </a:rPr>
              <a:t>://www.pifsc.noaa.gov/wpacfin/hi/Data/Landings_Charts/hr3a.htm</a:t>
            </a:r>
            <a:endParaRPr lang="en-US" u="sng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Illustration: Les Hata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4198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  <a:r>
              <a:rPr lang="en-US" altLang="en-US" sz="1800" smtClean="0">
                <a:latin typeface="Gill Sans MT" panose="020B0502020104020203" pitchFamily="34" charset="0"/>
              </a:rPr>
              <a:t> (cont’d)</a:t>
            </a:r>
          </a:p>
        </p:txBody>
      </p:sp>
      <p:sp>
        <p:nvSpPr>
          <p:cNvPr id="41988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Hawaii’s SMALL COASTAL PELAGIC</a:t>
            </a:r>
            <a:b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</a:b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fish are caught by hook, hoop net and surround net including: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mackerel </a:t>
            </a:r>
            <a:r>
              <a:rPr lang="en-US" altLang="en-US" sz="2000" dirty="0" err="1" smtClean="0">
                <a:solidFill>
                  <a:srgbClr val="004680"/>
                </a:solidFill>
                <a:latin typeface="Gill Sans MT" panose="020B0502020104020203" pitchFamily="34" charset="0"/>
              </a:rPr>
              <a:t>scad</a:t>
            </a: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 </a:t>
            </a:r>
            <a:r>
              <a:rPr lang="en-US" altLang="en-US" sz="2000" i="1" dirty="0" smtClean="0">
                <a:solidFill>
                  <a:schemeClr val="bg2"/>
                </a:solidFill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solidFill>
                  <a:schemeClr val="bg2"/>
                </a:solidFill>
                <a:latin typeface="Gill Sans MT" panose="020B0502020104020203" pitchFamily="34" charset="0"/>
              </a:rPr>
              <a:t>opelu</a:t>
            </a:r>
            <a:r>
              <a:rPr lang="en-US" altLang="en-US" sz="2000" i="1" dirty="0" smtClean="0">
                <a:solidFill>
                  <a:schemeClr val="bg2"/>
                </a:solidFill>
                <a:latin typeface="Gill Sans MT" panose="020B0502020104020203" pitchFamily="34" charset="0"/>
              </a:rPr>
              <a:t>)</a:t>
            </a:r>
            <a:r>
              <a:rPr lang="en-US" altLang="en-US" sz="2000" dirty="0" smtClean="0">
                <a:solidFill>
                  <a:schemeClr val="bg2"/>
                </a:solidFill>
                <a:latin typeface="Gill Sans MT" panose="020B0502020104020203" pitchFamily="34" charset="0"/>
              </a:rPr>
              <a:t> 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bigeye </a:t>
            </a:r>
            <a:r>
              <a:rPr lang="en-US" altLang="en-US" sz="2000" dirty="0" err="1" smtClean="0">
                <a:solidFill>
                  <a:srgbClr val="004680"/>
                </a:solidFill>
                <a:latin typeface="Gill Sans MT" panose="020B0502020104020203" pitchFamily="34" charset="0"/>
              </a:rPr>
              <a:t>scad</a:t>
            </a: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akule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  <a:endParaRPr lang="en-US" altLang="en-US" sz="2000" dirty="0" smtClean="0">
              <a:latin typeface="Gill Sans MT" panose="020B0502020104020203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</a:t>
            </a:r>
            <a:r>
              <a:rPr lang="en-US" dirty="0" smtClean="0">
                <a:ea typeface="+mn-ea"/>
                <a:cs typeface="+mn-cs"/>
              </a:rPr>
              <a:t>: </a:t>
            </a:r>
            <a:r>
              <a:rPr lang="en-US" dirty="0"/>
              <a:t>NOAA.  </a:t>
            </a:r>
            <a:r>
              <a:rPr lang="en-US" u="sng" dirty="0">
                <a:hlinkClick r:id="rId3"/>
              </a:rPr>
              <a:t>http://www.pifsc.noaa.gov/wpacfin/hi/Data/Landings_Charts/hr3a.htm</a:t>
            </a:r>
            <a:endParaRPr lang="en-US" u="sng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Illustration: </a:t>
            </a:r>
            <a:r>
              <a:rPr lang="en-US" dirty="0" smtClean="0"/>
              <a:t>Les </a:t>
            </a:r>
            <a:r>
              <a:rPr lang="en-US" dirty="0" err="1" smtClean="0"/>
              <a:t>Hata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12" y="1568450"/>
            <a:ext cx="3093026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4403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  <a:r>
              <a:rPr lang="en-US" altLang="en-US" sz="1800" smtClean="0">
                <a:latin typeface="Gill Sans MT" panose="020B0502020104020203" pitchFamily="34" charset="0"/>
              </a:rPr>
              <a:t>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Hawaii’s REEF FISH Species</a:t>
            </a:r>
            <a: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 </a:t>
            </a:r>
            <a:b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</a:br>
            <a:r>
              <a:rPr lang="en-US" sz="2000" dirty="0" smtClean="0">
                <a:solidFill>
                  <a:srgbClr val="004680"/>
                </a:solidFill>
                <a:ea typeface="+mn-ea"/>
                <a:cs typeface="+mn-cs"/>
              </a:rPr>
              <a:t>include: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bigeyes/</a:t>
            </a:r>
            <a:r>
              <a:rPr lang="en-US" sz="2000" dirty="0" err="1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g</a:t>
            </a:r>
            <a:r>
              <a:rPr lang="en-US" sz="2000" dirty="0" err="1" smtClean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lasseyes</a:t>
            </a:r>
            <a:endParaRPr lang="en-US" sz="2000" dirty="0">
              <a:solidFill>
                <a:schemeClr val="bg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damselfishes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jacks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filefishes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rudderfishes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flounders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scorpionfishes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goatfishes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chemeClr val="bg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squirrelfishes</a:t>
            </a:r>
          </a:p>
        </p:txBody>
      </p:sp>
      <p:sp>
        <p:nvSpPr>
          <p:cNvPr id="44037" name="Content Placeholder 1"/>
          <p:cNvSpPr>
            <a:spLocks noGrp="1"/>
          </p:cNvSpPr>
          <p:nvPr>
            <p:ph sz="quarter" idx="20"/>
          </p:nvPr>
        </p:nvSpPr>
        <p:spPr>
          <a:xfrm>
            <a:off x="4645025" y="1568450"/>
            <a:ext cx="4038600" cy="4038600"/>
          </a:xfrm>
        </p:spPr>
        <p:txBody>
          <a:bodyPr/>
          <a:lstStyle/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surgeonfishes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tangs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hawkfishes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flagtails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trumpetfishes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parrotfishes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wrasses</a:t>
            </a:r>
          </a:p>
          <a:p>
            <a:pPr eaLnBrk="1" hangingPunct="1"/>
            <a:r>
              <a:rPr lang="en-US" altLang="en-US" sz="2000" smtClean="0">
                <a:latin typeface="Gill Sans MT" panose="020B0502020104020203" pitchFamily="34" charset="0"/>
              </a:rPr>
              <a:t>pufferfishes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</a:rPr>
              <a:t>http</a:t>
            </a:r>
            <a:r>
              <a:rPr lang="en-US" u="sng" dirty="0">
                <a:ea typeface="+mn-ea"/>
                <a:cs typeface="+mn-cs"/>
              </a:rPr>
              <a:t>://www.pifsc.noaa.gov/wpacfin/hi/Data/Landings_Charts/hr3a.htm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4608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types of fish do these fisheries produce?</a:t>
            </a:r>
            <a:r>
              <a:rPr lang="en-US" altLang="en-US" sz="1800" smtClean="0">
                <a:latin typeface="Gill Sans MT" panose="020B0502020104020203" pitchFamily="34" charset="0"/>
              </a:rPr>
              <a:t> (cont’d)</a:t>
            </a:r>
          </a:p>
        </p:txBody>
      </p:sp>
      <p:sp>
        <p:nvSpPr>
          <p:cNvPr id="46084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2000" dirty="0" smtClean="0">
                <a:solidFill>
                  <a:srgbClr val="002C54"/>
                </a:solidFill>
                <a:latin typeface="Gill Sans MT" panose="020B0502020104020203" pitchFamily="34" charset="0"/>
              </a:rPr>
              <a:t>The </a:t>
            </a:r>
            <a:r>
              <a:rPr lang="en-US" altLang="en-US" sz="2000" dirty="0" err="1" smtClean="0">
                <a:solidFill>
                  <a:srgbClr val="002C54"/>
                </a:solidFill>
                <a:latin typeface="Gill Sans MT" panose="020B0502020104020203" pitchFamily="34" charset="0"/>
              </a:rPr>
              <a:t>Handline</a:t>
            </a:r>
            <a:r>
              <a:rPr lang="en-US" altLang="en-US" sz="2000" dirty="0" smtClean="0">
                <a:solidFill>
                  <a:srgbClr val="002C54"/>
                </a:solidFill>
                <a:latin typeface="Gill Sans MT" panose="020B0502020104020203" pitchFamily="34" charset="0"/>
              </a:rPr>
              <a:t> Fishery catches the “Deep 7” BOTTOMFISH complex: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pink snapper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opakapaka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  <a:endParaRPr lang="en-US" altLang="en-US" sz="2000" dirty="0" smtClean="0"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long tail red snapper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onaga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short tail red snapper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ehu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maroon snapper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lehi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Hawaiian seabass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hapuupuu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flower snapper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gindai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</a:t>
            </a:r>
          </a:p>
          <a:p>
            <a:pPr eaLnBrk="1" hangingPunct="1"/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von </a:t>
            </a:r>
            <a:r>
              <a:rPr lang="en-US" altLang="en-US" sz="2000" dirty="0" err="1" smtClean="0">
                <a:solidFill>
                  <a:srgbClr val="004680"/>
                </a:solidFill>
                <a:latin typeface="Gill Sans MT" panose="020B0502020104020203" pitchFamily="34" charset="0"/>
              </a:rPr>
              <a:t>Siebold’s</a:t>
            </a:r>
            <a:r>
              <a:rPr lang="en-US" altLang="en-US" sz="20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 snapper 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2000" i="1" dirty="0" err="1" smtClean="0">
                <a:latin typeface="Gill Sans MT" panose="020B0502020104020203" pitchFamily="34" charset="0"/>
              </a:rPr>
              <a:t>kalekale</a:t>
            </a:r>
            <a:r>
              <a:rPr lang="en-US" altLang="en-US" sz="2000" i="1" dirty="0" smtClean="0">
                <a:latin typeface="Gill Sans MT" panose="020B0502020104020203" pitchFamily="34" charset="0"/>
              </a:rPr>
              <a:t>) </a:t>
            </a:r>
            <a:r>
              <a:rPr lang="en-US" altLang="en-US" sz="2000" dirty="0" smtClean="0">
                <a:latin typeface="Gill Sans MT" panose="020B0502020104020203" pitchFamily="34" charset="0"/>
              </a:rPr>
              <a:t/>
            </a:r>
            <a:br>
              <a:rPr lang="en-US" altLang="en-US" sz="2000" dirty="0" smtClean="0">
                <a:latin typeface="Gill Sans MT" panose="020B0502020104020203" pitchFamily="34" charset="0"/>
              </a:rPr>
            </a:br>
            <a:endParaRPr lang="en-US" altLang="en-US" sz="2000" dirty="0" smtClean="0">
              <a:latin typeface="Gill Sans MT" panose="020B0502020104020203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1600" dirty="0" smtClean="0">
                <a:solidFill>
                  <a:srgbClr val="004680"/>
                </a:solidFill>
                <a:latin typeface="Gill Sans MT" panose="020B0502020104020203" pitchFamily="34" charset="0"/>
              </a:rPr>
              <a:t>blue-green snapper </a:t>
            </a:r>
            <a:r>
              <a:rPr lang="en-US" altLang="en-US" sz="1600" i="1" dirty="0" smtClean="0">
                <a:latin typeface="Gill Sans MT" panose="020B0502020104020203" pitchFamily="34" charset="0"/>
              </a:rPr>
              <a:t>(</a:t>
            </a:r>
            <a:r>
              <a:rPr lang="en-US" altLang="en-US" sz="1600" i="1" dirty="0" err="1" smtClean="0">
                <a:latin typeface="Gill Sans MT" panose="020B0502020104020203" pitchFamily="34" charset="0"/>
              </a:rPr>
              <a:t>uku</a:t>
            </a:r>
            <a:r>
              <a:rPr lang="en-US" altLang="en-US" sz="1600" i="1" dirty="0" smtClean="0">
                <a:latin typeface="Gill Sans MT" panose="020B0502020104020203" pitchFamily="34" charset="0"/>
              </a:rPr>
              <a:t>) </a:t>
            </a:r>
            <a:r>
              <a:rPr lang="en-US" altLang="en-US" sz="1600" dirty="0" smtClean="0">
                <a:latin typeface="Gill Sans MT" panose="020B0502020104020203" pitchFamily="34" charset="0"/>
              </a:rPr>
              <a:t>are also caught, but are not included in the “Deep 7”.</a:t>
            </a:r>
          </a:p>
        </p:txBody>
      </p:sp>
      <p:pic>
        <p:nvPicPr>
          <p:cNvPr id="46085" name="Content Placeholder 1" descr="BottomFishing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" t="-2" r="15396" b="-20512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525463" y="5732463"/>
            <a:ext cx="8239125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  <a:hlinkClick r:id="rId4"/>
              </a:rPr>
              <a:t>http</a:t>
            </a:r>
            <a:r>
              <a:rPr lang="en-US" u="sng" dirty="0">
                <a:ea typeface="+mn-ea"/>
                <a:cs typeface="+mn-cs"/>
                <a:hlinkClick r:id="rId4"/>
              </a:rPr>
              <a:t>://www.pifsc.noaa.gov/wpacfin/hi/Data/Landings_Charts/hr3a.htm</a:t>
            </a:r>
            <a:endParaRPr lang="en-US" u="sng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Illustration: Les Hata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4813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are the relative proportions of local fish </a:t>
            </a:r>
            <a:br>
              <a:rPr lang="en-US" altLang="en-US" i="1" smtClean="0">
                <a:latin typeface="Gill Sans MT" panose="020B0502020104020203" pitchFamily="34" charset="0"/>
              </a:rPr>
            </a:br>
            <a:r>
              <a:rPr lang="en-US" altLang="en-US" i="1" smtClean="0">
                <a:latin typeface="Gill Sans MT" panose="020B0502020104020203" pitchFamily="34" charset="0"/>
              </a:rPr>
              <a:t>produced by these fisheries? </a:t>
            </a:r>
            <a:r>
              <a:rPr lang="en-US" altLang="en-US" sz="1800" smtClean="0">
                <a:latin typeface="Gill Sans MT" panose="020B0502020104020203" pitchFamily="34" charset="0"/>
              </a:rPr>
              <a:t>(by weight landed in 2012)</a:t>
            </a:r>
          </a:p>
        </p:txBody>
      </p:sp>
      <p:pic>
        <p:nvPicPr>
          <p:cNvPr id="48132" name="Content Placeholder 18" descr="hsc_proportionlocal.pn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82" t="-5728" r="46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48133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/>
          <a:lstStyle/>
          <a:p>
            <a:pPr eaLnBrk="1" hangingPunct="1"/>
            <a: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  <a:t>Sources: NOAA. </a:t>
            </a:r>
            <a:r>
              <a:rPr lang="en-US" altLang="en-US" u="sng" smtClean="0">
                <a:solidFill>
                  <a:srgbClr val="929292"/>
                </a:solidFill>
                <a:latin typeface="Gill Sans MT" panose="020B0502020104020203" pitchFamily="34" charset="0"/>
              </a:rPr>
              <a:t>http://www.pifsc.noaa.gov/wpacfin/hi/dar/Pages/hi_data_1.php</a:t>
            </a:r>
            <a: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  <a:t>  </a:t>
            </a:r>
            <a:b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</a:br>
            <a: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  <a:t>For bottomfish and small coastal pelagics data: </a:t>
            </a:r>
            <a:r>
              <a:rPr lang="en-US" altLang="en-US" u="sng" smtClean="0">
                <a:solidFill>
                  <a:srgbClr val="929292"/>
                </a:solidFill>
                <a:latin typeface="Gill Sans MT" panose="020B0502020104020203" pitchFamily="34" charset="0"/>
              </a:rPr>
              <a:t>http://www.pifsc.noaa.gov/wpacfin/reportlanding.php</a:t>
            </a:r>
            <a: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  <a:t/>
            </a:r>
            <a:b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</a:br>
            <a: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  <a:t>For reef fish data: </a:t>
            </a:r>
            <a:r>
              <a:rPr lang="en-US" altLang="en-US" u="sng" smtClean="0">
                <a:solidFill>
                  <a:srgbClr val="929292"/>
                </a:solidFill>
                <a:latin typeface="Gill Sans MT" panose="020B0502020104020203" pitchFamily="34" charset="0"/>
                <a:hlinkClick r:id="rId4"/>
              </a:rPr>
              <a:t>http://www.pifsc.noaa.gov/wpacfin/hi/dar/Pages/hi_data_3.php</a:t>
            </a:r>
            <a:endParaRPr lang="en-US" altLang="en-US" u="sng" smtClean="0">
              <a:solidFill>
                <a:srgbClr val="929292"/>
              </a:solidFill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smtClean="0">
                <a:solidFill>
                  <a:srgbClr val="929292"/>
                </a:solidFill>
                <a:latin typeface="Gill Sans MT" panose="020B0502020104020203" pitchFamily="34" charset="0"/>
              </a:rPr>
              <a:t>Percentages may not add up to 100% due to rounding and other small fisheries’ landings.</a:t>
            </a:r>
          </a:p>
        </p:txBody>
      </p:sp>
      <p:sp>
        <p:nvSpPr>
          <p:cNvPr id="48134" name="Text Placeholder 18"/>
          <p:cNvSpPr txBox="1">
            <a:spLocks/>
          </p:cNvSpPr>
          <p:nvPr/>
        </p:nvSpPr>
        <p:spPr bwMode="auto">
          <a:xfrm>
            <a:off x="6030913" y="3897313"/>
            <a:ext cx="2286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70%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Pelagic Tuna</a:t>
            </a:r>
            <a:br>
              <a:rPr lang="en-US" altLang="en-US" sz="1600" b="1">
                <a:solidFill>
                  <a:srgbClr val="FFFFFF"/>
                </a:solidFill>
              </a:rPr>
            </a:br>
            <a:r>
              <a:rPr lang="en-US" altLang="en-US" sz="1600" b="1">
                <a:solidFill>
                  <a:srgbClr val="FFFFFF"/>
                </a:solidFill>
              </a:rPr>
              <a:t>Longline</a:t>
            </a:r>
          </a:p>
        </p:txBody>
      </p:sp>
      <p:sp>
        <p:nvSpPr>
          <p:cNvPr id="48135" name="Text Placeholder 18"/>
          <p:cNvSpPr txBox="1">
            <a:spLocks/>
          </p:cNvSpPr>
          <p:nvPr/>
        </p:nvSpPr>
        <p:spPr bwMode="auto">
          <a:xfrm>
            <a:off x="7789863" y="3429000"/>
            <a:ext cx="92551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chemeClr val="tx1"/>
                </a:solidFill>
              </a:rPr>
              <a:t>11%</a:t>
            </a:r>
          </a:p>
        </p:txBody>
      </p:sp>
      <p:sp>
        <p:nvSpPr>
          <p:cNvPr id="48136" name="Text Placeholder 18"/>
          <p:cNvSpPr txBox="1">
            <a:spLocks/>
          </p:cNvSpPr>
          <p:nvPr/>
        </p:nvSpPr>
        <p:spPr bwMode="auto">
          <a:xfrm>
            <a:off x="7637463" y="2700338"/>
            <a:ext cx="925512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chemeClr val="tx1"/>
                </a:solidFill>
              </a:rPr>
              <a:t>9%</a:t>
            </a:r>
          </a:p>
        </p:txBody>
      </p:sp>
      <p:sp>
        <p:nvSpPr>
          <p:cNvPr id="48137" name="Text Placeholder 18"/>
          <p:cNvSpPr txBox="1">
            <a:spLocks/>
          </p:cNvSpPr>
          <p:nvPr/>
        </p:nvSpPr>
        <p:spPr bwMode="auto">
          <a:xfrm>
            <a:off x="7165975" y="2346325"/>
            <a:ext cx="9255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chemeClr val="tx1"/>
                </a:solidFill>
              </a:rPr>
              <a:t>5%</a:t>
            </a:r>
          </a:p>
        </p:txBody>
      </p:sp>
      <p:graphicFrame>
        <p:nvGraphicFramePr>
          <p:cNvPr id="16" name="Content Placeholder 12"/>
          <p:cNvGraphicFramePr>
            <a:graphicFrameLocks/>
          </p:cNvGraphicFramePr>
          <p:nvPr/>
        </p:nvGraphicFramePr>
        <p:xfrm>
          <a:off x="465138" y="2147888"/>
          <a:ext cx="4021137" cy="296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6227"/>
                <a:gridCol w="774910"/>
              </a:tblGrid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Pelagic Tuna Longline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70%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Pelagic Troll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11%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Pelagic Swordfish Longline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9%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Pelagic Handline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5%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Offshore Pelagic Handline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2%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Coastal Pelagic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Reef Fish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Bottomfish Handline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&lt;1</a:t>
                      </a: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%</a:t>
                      </a:r>
                    </a:p>
                  </a:txBody>
                  <a:tcPr marL="91457" marR="91457" marT="45725" marB="45725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Placeholder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2" t="21481" r="20232" b="114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3613" y="0"/>
            <a:ext cx="3471862" cy="6858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/>
              <a:t>Which commercial fisheries produce local seafood in Hawaii?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0180" name="Text Placeholder 10"/>
          <p:cNvSpPr txBox="1">
            <a:spLocks/>
          </p:cNvSpPr>
          <p:nvPr/>
        </p:nvSpPr>
        <p:spPr bwMode="auto">
          <a:xfrm>
            <a:off x="0" y="6400800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600">
                <a:solidFill>
                  <a:srgbClr val="7F7F7F"/>
                </a:solidFill>
              </a:rPr>
              <a:t>Photo: Toni Wong</a:t>
            </a:r>
          </a:p>
        </p:txBody>
      </p:sp>
      <p:sp>
        <p:nvSpPr>
          <p:cNvPr id="50181" name="Subtitle 2"/>
          <p:cNvSpPr>
            <a:spLocks noGrp="1"/>
          </p:cNvSpPr>
          <p:nvPr>
            <p:ph type="subTitle" idx="1"/>
          </p:nvPr>
        </p:nvSpPr>
        <p:spPr>
          <a:xfrm>
            <a:off x="5162550" y="3429000"/>
            <a:ext cx="2667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Written by John Kaneko MS, DVM, Hawaii Seafood Council, Honolulu, Hawaii</a:t>
            </a: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July 2015</a:t>
            </a:r>
          </a:p>
          <a:p>
            <a:pPr eaLnBrk="1" hangingPunct="1"/>
            <a:endParaRPr lang="en-US" altLang="en-US" dirty="0" smtClean="0"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dirty="0" smtClean="0">
                <a:latin typeface="Gill Sans MT" panose="020B0502020104020203" pitchFamily="34" charset="0"/>
              </a:rPr>
              <a:t>With support from the </a:t>
            </a:r>
            <a:br>
              <a:rPr lang="en-US" altLang="en-US" dirty="0" smtClean="0">
                <a:latin typeface="Gill Sans MT" panose="020B0502020104020203" pitchFamily="34" charset="0"/>
              </a:rPr>
            </a:br>
            <a:r>
              <a:rPr lang="en-US" altLang="en-US" dirty="0" smtClean="0">
                <a:latin typeface="Gill Sans MT" panose="020B0502020104020203" pitchFamily="34" charset="0"/>
              </a:rPr>
              <a:t>Harold K.L Castle Foundation</a:t>
            </a:r>
          </a:p>
        </p:txBody>
      </p:sp>
      <p:pic>
        <p:nvPicPr>
          <p:cNvPr id="50182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4622800"/>
            <a:ext cx="129381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4740275"/>
            <a:ext cx="1574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8956" b="-138956"/>
          <a:stretch>
            <a:fillRect/>
          </a:stretch>
        </p:blipFill>
        <p:spPr>
          <a:xfrm>
            <a:off x="5162550" y="5815013"/>
            <a:ext cx="2641600" cy="10429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US Commercial Seafood Supply in 2013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47675" y="5715000"/>
            <a:ext cx="8232775" cy="441325"/>
          </a:xfrm>
        </p:spPr>
        <p:txBody>
          <a:bodyPr rtlCol="0">
            <a:noAutofit/>
          </a:bodyPr>
          <a:lstStyle/>
          <a:p>
            <a:pPr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NOAA, 2014. Fisheries </a:t>
            </a:r>
            <a:r>
              <a:rPr lang="en-US" dirty="0">
                <a:ea typeface="+mn-ea"/>
                <a:cs typeface="+mn-cs"/>
              </a:rPr>
              <a:t>of the United States </a:t>
            </a:r>
            <a:r>
              <a:rPr lang="en-US" dirty="0" smtClean="0">
                <a:ea typeface="+mn-ea"/>
                <a:cs typeface="+mn-cs"/>
              </a:rPr>
              <a:t>2013.  </a:t>
            </a:r>
            <a:endParaRPr lang="en-US" dirty="0">
              <a:ea typeface="+mn-ea"/>
              <a:cs typeface="+mn-cs"/>
            </a:endParaRPr>
          </a:p>
        </p:txBody>
      </p:sp>
      <p:graphicFrame>
        <p:nvGraphicFramePr>
          <p:cNvPr id="9" name="Content Placeholder 12"/>
          <p:cNvGraphicFramePr>
            <a:graphicFrameLocks/>
          </p:cNvGraphicFramePr>
          <p:nvPr/>
        </p:nvGraphicFramePr>
        <p:xfrm>
          <a:off x="457200" y="1600200"/>
          <a:ext cx="8224838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0302"/>
                <a:gridCol w="1340815"/>
                <a:gridCol w="1543721"/>
              </a:tblGrid>
              <a:tr h="579120">
                <a:tc>
                  <a:txBody>
                    <a:bodyPr/>
                    <a:lstStyle/>
                    <a:p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US Commercial Seafood Supply in 2013 </a:t>
                      </a:r>
                      <a:b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</a:br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(edible fishery products round weight basis)</a:t>
                      </a: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baseline="0" dirty="0" smtClean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Billions lbs</a:t>
                      </a:r>
                      <a:endParaRPr lang="en-US" sz="1600" b="0" i="0" baseline="0" dirty="0">
                        <a:solidFill>
                          <a:schemeClr val="bg1">
                            <a:lumMod val="50000"/>
                            <a:lumOff val="50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Percentage of US Supply</a:t>
                      </a: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US Domestic Landings Remaining in US Market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1" baseline="0" dirty="0" smtClean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+mn-lt"/>
                        </a:rPr>
                        <a:t>US Domestic Commercial Landings (8.053) minus Exports (7.066)</a:t>
                      </a:r>
                      <a:endParaRPr lang="en-US" sz="1600" b="0" i="1" baseline="0" dirty="0">
                        <a:solidFill>
                          <a:schemeClr val="bg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0.99</a:t>
                      </a:r>
                      <a:endParaRPr lang="en-US" sz="1600" b="0" i="1" baseline="0" dirty="0">
                        <a:solidFill>
                          <a:schemeClr val="bg1">
                            <a:lumMod val="50000"/>
                            <a:lumOff val="50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9%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US Imports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10.53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rgbClr val="404040"/>
                          </a:solidFill>
                          <a:latin typeface="Gill Sans MT"/>
                        </a:rPr>
                        <a:t>91%</a:t>
                      </a:r>
                      <a:endParaRPr lang="en-US" sz="1800" b="0" i="0" baseline="0" dirty="0">
                        <a:solidFill>
                          <a:srgbClr val="404040"/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Total Seafood Supply (Minus Exports)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11.52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100%</a:t>
                      </a:r>
                    </a:p>
                  </a:txBody>
                  <a:tcPr marL="91446" marR="91446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384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88" y="3846513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5" name="Text Placeholder 18"/>
          <p:cNvSpPr txBox="1">
            <a:spLocks/>
          </p:cNvSpPr>
          <p:nvPr/>
        </p:nvSpPr>
        <p:spPr bwMode="auto">
          <a:xfrm>
            <a:off x="7254875" y="4687888"/>
            <a:ext cx="16462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tx1"/>
                </a:solidFill>
              </a:rPr>
              <a:t>91% </a:t>
            </a:r>
            <a:br>
              <a:rPr lang="en-US" altLang="en-US" sz="2000">
                <a:solidFill>
                  <a:schemeClr val="tx1"/>
                </a:solidFill>
              </a:rPr>
            </a:br>
            <a:r>
              <a:rPr lang="en-US" altLang="en-US" sz="1600">
                <a:solidFill>
                  <a:schemeClr val="tx1"/>
                </a:solidFill>
              </a:rPr>
              <a:t>imports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91% of US Commercial Seafood is Imported</a:t>
            </a:r>
          </a:p>
        </p:txBody>
      </p:sp>
      <p:sp>
        <p:nvSpPr>
          <p:cNvPr id="17412" name="Content Placeholder 14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defTabSz="914400" eaLnBrk="1" hangingPunct="1">
              <a:buSzPct val="95000"/>
              <a:buFont typeface="Arial" panose="020B0604020202020204" pitchFamily="34" charset="0"/>
              <a:buNone/>
            </a:pPr>
            <a:r>
              <a:rPr lang="en-US" altLang="en-US" smtClean="0">
                <a:latin typeface="Gill Sans MT" panose="020B0502020104020203" pitchFamily="34" charset="0"/>
              </a:rPr>
              <a:t>The US seafood market is dominated by imported seafood.</a:t>
            </a:r>
          </a:p>
          <a:p>
            <a:pPr marL="0" indent="0" defTabSz="914400" eaLnBrk="1" hangingPunct="1">
              <a:buSzPct val="95000"/>
              <a:buFont typeface="Arial" panose="020B0604020202020204" pitchFamily="34" charset="0"/>
              <a:buNone/>
            </a:pPr>
            <a:r>
              <a:rPr lang="en-US" altLang="en-US" smtClean="0">
                <a:latin typeface="Gill Sans MT" panose="020B0502020104020203" pitchFamily="34" charset="0"/>
              </a:rPr>
              <a:t>The management of foreign fisheries and aquaculture needs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to be scrutinized for sustainability and food safety.</a:t>
            </a:r>
          </a:p>
        </p:txBody>
      </p:sp>
      <p:pic>
        <p:nvPicPr>
          <p:cNvPr id="17413" name="Content Placeholder 3" descr="5957954908_ab72323e03_o.jpg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r="16791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NOAA, 2014. Fisheries </a:t>
            </a:r>
            <a:r>
              <a:rPr lang="en-US" dirty="0">
                <a:ea typeface="+mn-ea"/>
                <a:cs typeface="+mn-cs"/>
              </a:rPr>
              <a:t>of the United States </a:t>
            </a:r>
            <a:r>
              <a:rPr lang="en-US" dirty="0" smtClean="0">
                <a:ea typeface="+mn-ea"/>
                <a:cs typeface="+mn-cs"/>
              </a:rPr>
              <a:t>2013, </a:t>
            </a:r>
          </a:p>
          <a:p>
            <a:pPr defTabSz="91440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r>
              <a:rPr lang="en-US" dirty="0" smtClean="0">
                <a:ea typeface="+mn-ea"/>
                <a:cs typeface="+mn-cs"/>
              </a:rPr>
              <a:t>Photo</a:t>
            </a:r>
            <a:r>
              <a:rPr lang="en-US" dirty="0">
                <a:ea typeface="+mn-ea"/>
                <a:cs typeface="+mn-cs"/>
              </a:rPr>
              <a:t>: Michael J. Ermarth/FDA</a:t>
            </a:r>
          </a:p>
        </p:txBody>
      </p:sp>
    </p:spTree>
    <p:extLst>
      <p:ext uri="{BB962C8B-B14F-4D97-AF65-F5344CB8AC3E}">
        <p14:creationId xmlns:p14="http://schemas.microsoft.com/office/powerpoint/2010/main" val="37830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1945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Hawaii Commercial Seafood Supply in 2009</a:t>
            </a:r>
          </a:p>
        </p:txBody>
      </p:sp>
      <p:sp>
        <p:nvSpPr>
          <p:cNvPr id="19460" name="Content Placeholder 1"/>
          <p:cNvSpPr>
            <a:spLocks noGrp="1"/>
          </p:cNvSpPr>
          <p:nvPr>
            <p:ph sz="quarter" idx="15"/>
          </p:nvPr>
        </p:nvSpPr>
        <p:spPr>
          <a:xfrm>
            <a:off x="447675" y="1590675"/>
            <a:ext cx="8232775" cy="3824288"/>
          </a:xfrm>
        </p:spPr>
        <p:txBody>
          <a:bodyPr/>
          <a:lstStyle/>
          <a:p>
            <a:pPr eaLnBrk="1" hangingPunct="1"/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47675" y="5715000"/>
            <a:ext cx="8232775" cy="4413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/>
              <a:t>NOAA, </a:t>
            </a:r>
            <a:r>
              <a:rPr lang="en-US" dirty="0" smtClean="0"/>
              <a:t>2010. </a:t>
            </a:r>
            <a:r>
              <a:rPr lang="en-US" dirty="0"/>
              <a:t>Fisheries of the United States </a:t>
            </a:r>
            <a:r>
              <a:rPr lang="en-US" dirty="0" smtClean="0"/>
              <a:t>2009; </a:t>
            </a:r>
            <a:r>
              <a:rPr lang="en-US" dirty="0" smtClean="0">
                <a:ea typeface="+mn-ea"/>
                <a:cs typeface="+mn-cs"/>
              </a:rPr>
              <a:t>Loke</a:t>
            </a:r>
            <a:r>
              <a:rPr lang="en-US" dirty="0">
                <a:ea typeface="+mn-ea"/>
                <a:cs typeface="+mn-cs"/>
              </a:rPr>
              <a:t>, M., C. Geslani, B. Takenaka and P Leung. 2012. Seafood Consumption and Supply Sources in Hawaii 2000-2009. Mar Fish Rev 74(4):44-51</a:t>
            </a:r>
            <a:r>
              <a:rPr lang="en-US" dirty="0" smtClean="0">
                <a:ea typeface="+mn-ea"/>
                <a:cs typeface="+mn-cs"/>
              </a:rPr>
              <a:t>. Weights </a:t>
            </a:r>
            <a:r>
              <a:rPr lang="en-US" dirty="0" smtClean="0">
                <a:cs typeface="+mn-cs"/>
              </a:rPr>
              <a:t>may </a:t>
            </a:r>
            <a:r>
              <a:rPr lang="en-US" dirty="0">
                <a:cs typeface="+mn-cs"/>
              </a:rPr>
              <a:t>not add up </a:t>
            </a:r>
            <a:r>
              <a:rPr lang="en-US" dirty="0" smtClean="0">
                <a:cs typeface="+mn-cs"/>
              </a:rPr>
              <a:t>due </a:t>
            </a:r>
            <a:r>
              <a:rPr lang="en-US" dirty="0">
                <a:cs typeface="+mn-cs"/>
              </a:rPr>
              <a:t>to rounding</a:t>
            </a:r>
            <a:r>
              <a:rPr lang="en-US" dirty="0" smtClean="0">
                <a:cs typeface="+mn-cs"/>
              </a:rPr>
              <a:t>.</a:t>
            </a:r>
            <a:endParaRPr lang="en-US" dirty="0">
              <a:cs typeface="+mn-cs"/>
            </a:endParaRPr>
          </a:p>
        </p:txBody>
      </p:sp>
      <p:graphicFrame>
        <p:nvGraphicFramePr>
          <p:cNvPr id="12" name="Content Placeholder 12"/>
          <p:cNvGraphicFramePr>
            <a:graphicFrameLocks/>
          </p:cNvGraphicFramePr>
          <p:nvPr/>
        </p:nvGraphicFramePr>
        <p:xfrm>
          <a:off x="457200" y="1600200"/>
          <a:ext cx="8243888" cy="2062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8560"/>
                <a:gridCol w="1557664"/>
                <a:gridCol w="1557664"/>
              </a:tblGrid>
              <a:tr h="579102">
                <a:tc>
                  <a:txBody>
                    <a:bodyPr/>
                    <a:lstStyle/>
                    <a:p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+mn-lt"/>
                        </a:rPr>
                        <a:t>Hawaii Commercial Seafood Supply in 2009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baseline="0" dirty="0" smtClean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Million </a:t>
                      </a:r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lbs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Percentage of Hawaii Supply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765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Local Hawaii Landings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14.38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37%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765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US Domestic Landings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2.47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6%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765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US Imports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22.08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rgbClr val="404040"/>
                          </a:solidFill>
                          <a:latin typeface="Gill Sans MT"/>
                        </a:rPr>
                        <a:t>57%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370765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Total Hawaii Seafood Supply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38.92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100%</a:t>
                      </a:r>
                    </a:p>
                  </a:txBody>
                  <a:tcPr marL="91435" marR="91435" marT="45711" marB="45711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485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88" y="3894138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6" name="Text Placeholder 18"/>
          <p:cNvSpPr txBox="1">
            <a:spLocks/>
          </p:cNvSpPr>
          <p:nvPr/>
        </p:nvSpPr>
        <p:spPr bwMode="auto">
          <a:xfrm>
            <a:off x="7091363" y="4733925"/>
            <a:ext cx="1646237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tx1"/>
                </a:solidFill>
              </a:rPr>
              <a:t>HI 57% </a:t>
            </a:r>
            <a:br>
              <a:rPr lang="en-US" altLang="en-US" sz="2000">
                <a:solidFill>
                  <a:schemeClr val="tx1"/>
                </a:solidFill>
              </a:rPr>
            </a:br>
            <a:r>
              <a:rPr lang="en-US" altLang="en-US" sz="1600">
                <a:solidFill>
                  <a:schemeClr val="tx1"/>
                </a:solidFill>
              </a:rPr>
              <a:t>foreign imports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2150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57% of Hawaii’s Commercial Seafood Supply is Imported</a:t>
            </a:r>
          </a:p>
        </p:txBody>
      </p:sp>
      <p:sp>
        <p:nvSpPr>
          <p:cNvPr id="21508" name="Content Placeholder 1"/>
          <p:cNvSpPr>
            <a:spLocks noGrp="1"/>
          </p:cNvSpPr>
          <p:nvPr>
            <p:ph sz="quarter" idx="15"/>
          </p:nvPr>
        </p:nvSpPr>
        <p:spPr>
          <a:xfrm>
            <a:off x="447675" y="1590675"/>
            <a:ext cx="8232775" cy="3824288"/>
          </a:xfrm>
        </p:spPr>
        <p:txBody>
          <a:bodyPr/>
          <a:lstStyle/>
          <a:p>
            <a:pPr eaLnBrk="1" hangingPunct="1">
              <a:buSzPct val="95000"/>
            </a:pPr>
            <a:r>
              <a:rPr lang="en-US" altLang="en-US" smtClean="0">
                <a:latin typeface="Gill Sans MT" panose="020B0502020104020203" pitchFamily="34" charset="0"/>
              </a:rPr>
              <a:t>Hawaii’s seafood supply is much less dominated by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foreign imports than the rest of the nation.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(In 2009, Hawaii imported 57%)</a:t>
            </a:r>
          </a:p>
          <a:p>
            <a:pPr eaLnBrk="1" hangingPunct="1">
              <a:buSzPct val="95000"/>
            </a:pPr>
            <a:r>
              <a:rPr lang="en-US" altLang="en-US" smtClean="0">
                <a:latin typeface="Gill Sans MT" panose="020B0502020104020203" pitchFamily="34" charset="0"/>
              </a:rPr>
              <a:t>Hawaii’s self-sufficiency in seafood far exceeds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the rest of the nation.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47675" y="5715000"/>
            <a:ext cx="8232775" cy="4413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 Loke, M., C. Geslani, B. Takenaka and P Leung. 2012. </a:t>
            </a:r>
            <a:br>
              <a:rPr lang="en-US" dirty="0">
                <a:ea typeface="+mn-ea"/>
                <a:cs typeface="+mn-cs"/>
              </a:rPr>
            </a:br>
            <a:r>
              <a:rPr lang="en-US" dirty="0">
                <a:ea typeface="+mn-ea"/>
                <a:cs typeface="+mn-cs"/>
              </a:rPr>
              <a:t>Seafood Consumption and Supply Sources in Hawaii 2000-2009. Mar Fish Rev 74(4):44-51.</a:t>
            </a:r>
          </a:p>
        </p:txBody>
      </p:sp>
      <p:sp>
        <p:nvSpPr>
          <p:cNvPr id="21510" name="Content Placeholder 2"/>
          <p:cNvSpPr txBox="1">
            <a:spLocks/>
          </p:cNvSpPr>
          <p:nvPr/>
        </p:nvSpPr>
        <p:spPr bwMode="auto">
          <a:xfrm>
            <a:off x="457200" y="6019800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pic>
        <p:nvPicPr>
          <p:cNvPr id="21511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88" y="3894138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Placeholder 18"/>
          <p:cNvSpPr txBox="1">
            <a:spLocks/>
          </p:cNvSpPr>
          <p:nvPr/>
        </p:nvSpPr>
        <p:spPr bwMode="auto">
          <a:xfrm>
            <a:off x="7091363" y="4733925"/>
            <a:ext cx="1646237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tx1"/>
                </a:solidFill>
              </a:rPr>
              <a:t>HI 57% </a:t>
            </a:r>
            <a:br>
              <a:rPr lang="en-US" altLang="en-US" sz="2000">
                <a:solidFill>
                  <a:schemeClr val="tx1"/>
                </a:solidFill>
              </a:rPr>
            </a:br>
            <a:r>
              <a:rPr lang="en-US" altLang="en-US" sz="1600">
                <a:solidFill>
                  <a:schemeClr val="tx1"/>
                </a:solidFill>
              </a:rPr>
              <a:t>foreign imports</a:t>
            </a:r>
          </a:p>
        </p:txBody>
      </p:sp>
      <p:pic>
        <p:nvPicPr>
          <p:cNvPr id="21513" name="Content Placeholder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8" y="3894138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Placeholder 18"/>
          <p:cNvSpPr txBox="1">
            <a:spLocks/>
          </p:cNvSpPr>
          <p:nvPr/>
        </p:nvSpPr>
        <p:spPr bwMode="auto">
          <a:xfrm>
            <a:off x="4946650" y="4733925"/>
            <a:ext cx="164623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rgbClr val="5C5C5C"/>
                </a:solidFill>
                <a:latin typeface="Gill Sans MT" panose="020B0502020104020203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chemeClr val="tx1"/>
                </a:solidFill>
              </a:rPr>
              <a:t>US 91% </a:t>
            </a:r>
            <a:br>
              <a:rPr lang="en-US" altLang="en-US" sz="2000">
                <a:solidFill>
                  <a:schemeClr val="tx1"/>
                </a:solidFill>
              </a:rPr>
            </a:br>
            <a:r>
              <a:rPr lang="en-US" altLang="en-US" sz="1600">
                <a:solidFill>
                  <a:schemeClr val="tx1"/>
                </a:solidFill>
              </a:rPr>
              <a:t>foreign imports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2013 National Ranking of Honolulu as a Fishing Port </a:t>
            </a:r>
          </a:p>
        </p:txBody>
      </p:sp>
      <p:sp>
        <p:nvSpPr>
          <p:cNvPr id="23556" name="Content Placeholder 5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Clr>
                <a:srgbClr val="009B8A"/>
              </a:buClr>
              <a:buSzPct val="95000"/>
              <a:buFont typeface="Arial" panose="020B0604020202020204" pitchFamily="34" charset="0"/>
              <a:buNone/>
            </a:pPr>
            <a:r>
              <a:rPr lang="en-US" altLang="en-US" smtClean="0">
                <a:latin typeface="Gill Sans MT" panose="020B0502020104020203" pitchFamily="34" charset="0"/>
              </a:rPr>
              <a:t>Hawaii’s major fishery is a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low volume, high value fishery.</a:t>
            </a:r>
          </a:p>
          <a:p>
            <a:pPr marL="0" indent="0" eaLnBrk="1" hangingPunct="1">
              <a:buClr>
                <a:srgbClr val="009B8A"/>
              </a:buClr>
              <a:buSzPct val="95000"/>
              <a:buFont typeface="Arial" panose="020B0604020202020204" pitchFamily="34" charset="0"/>
              <a:buNone/>
            </a:pPr>
            <a:r>
              <a:rPr lang="en-US" altLang="en-US" i="1" smtClean="0">
                <a:solidFill>
                  <a:srgbClr val="00A5D9"/>
                </a:solidFill>
                <a:latin typeface="Gill Sans MT" panose="020B0502020104020203" pitchFamily="34" charset="0"/>
              </a:rPr>
              <a:t>“We do more with less.”</a:t>
            </a:r>
          </a:p>
        </p:txBody>
      </p:sp>
      <p:pic>
        <p:nvPicPr>
          <p:cNvPr id="23557" name="Content Placeholder 4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3" t="230" r="197" b="-230"/>
          <a:stretch>
            <a:fillRect/>
          </a:stretch>
        </p:blipFill>
        <p:spPr>
          <a:xfrm>
            <a:off x="4645025" y="1568450"/>
            <a:ext cx="4038600" cy="4038600"/>
          </a:xfrm>
        </p:spPr>
      </p:pic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NOAA, 2014. Fisheries </a:t>
            </a:r>
            <a:r>
              <a:rPr lang="en-US" dirty="0">
                <a:ea typeface="+mn-ea"/>
                <a:cs typeface="+mn-cs"/>
              </a:rPr>
              <a:t>of the United States </a:t>
            </a:r>
            <a:r>
              <a:rPr lang="en-US" dirty="0" smtClean="0">
                <a:ea typeface="+mn-ea"/>
                <a:cs typeface="+mn-cs"/>
              </a:rPr>
              <a:t>2013.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Photo: John Kaneko</a:t>
            </a:r>
            <a:endParaRPr lang="en-US" dirty="0">
              <a:ea typeface="+mn-ea"/>
              <a:cs typeface="+mn-cs"/>
            </a:endParaRPr>
          </a:p>
        </p:txBody>
      </p:sp>
      <p:graphicFrame>
        <p:nvGraphicFramePr>
          <p:cNvPr id="9" name="Content Placeholder 12"/>
          <p:cNvGraphicFramePr>
            <a:graphicFrameLocks/>
          </p:cNvGraphicFramePr>
          <p:nvPr/>
        </p:nvGraphicFramePr>
        <p:xfrm>
          <a:off x="508000" y="3214688"/>
          <a:ext cx="3856038" cy="74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3020"/>
                <a:gridCol w="1533018"/>
              </a:tblGrid>
              <a:tr h="371475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Volume of Landings</a:t>
                      </a:r>
                    </a:p>
                  </a:txBody>
                  <a:tcPr marL="91430" marR="91430" marT="45798" marB="45798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29 million lbs</a:t>
                      </a:r>
                    </a:p>
                  </a:txBody>
                  <a:tcPr marL="91430" marR="91430" marT="45798" marB="45798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rgbClr val="404040"/>
                          </a:solidFill>
                          <a:latin typeface="Gill Sans MT"/>
                        </a:rPr>
                        <a:t>Port Rank by Volume</a:t>
                      </a:r>
                      <a:endParaRPr lang="en-US" sz="1800" b="0" i="0" baseline="0" dirty="0">
                        <a:solidFill>
                          <a:srgbClr val="404040"/>
                        </a:solidFill>
                        <a:latin typeface="Gill Sans MT"/>
                      </a:endParaRPr>
                    </a:p>
                  </a:txBody>
                  <a:tcPr marL="91430" marR="91430" marT="45798" marB="45798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rgbClr val="404040"/>
                          </a:solidFill>
                          <a:latin typeface="Gill Sans MT"/>
                        </a:rPr>
                        <a:t>32</a:t>
                      </a:r>
                      <a:r>
                        <a:rPr lang="en-US" sz="1800" b="0" i="0" baseline="30000" dirty="0">
                          <a:solidFill>
                            <a:srgbClr val="404040"/>
                          </a:solidFill>
                          <a:latin typeface="Gill Sans MT"/>
                        </a:rPr>
                        <a:t>nd</a:t>
                      </a:r>
                      <a:r>
                        <a:rPr lang="en-US" sz="1800" b="0" i="0" baseline="0" dirty="0">
                          <a:solidFill>
                            <a:srgbClr val="404040"/>
                          </a:solidFill>
                          <a:latin typeface="Gill Sans MT"/>
                        </a:rPr>
                        <a:t> in US</a:t>
                      </a:r>
                    </a:p>
                  </a:txBody>
                  <a:tcPr marL="91430" marR="91430" marT="45798" marB="45798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Content Placeholder 12"/>
          <p:cNvGraphicFramePr>
            <a:graphicFrameLocks/>
          </p:cNvGraphicFramePr>
          <p:nvPr/>
        </p:nvGraphicFramePr>
        <p:xfrm>
          <a:off x="508000" y="4219575"/>
          <a:ext cx="3856038" cy="741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3020"/>
                <a:gridCol w="1533018"/>
              </a:tblGrid>
              <a:tr h="370682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Value of Landings</a:t>
                      </a:r>
                    </a:p>
                  </a:txBody>
                  <a:tcPr marL="91430" marR="91430" marT="45700" marB="4570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$100 million</a:t>
                      </a:r>
                    </a:p>
                  </a:txBody>
                  <a:tcPr marL="91430" marR="91430" marT="45700" marB="4570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682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rgbClr val="404040"/>
                          </a:solidFill>
                          <a:latin typeface="Gill Sans MT"/>
                        </a:rPr>
                        <a:t>Port Rank by Value</a:t>
                      </a:r>
                    </a:p>
                  </a:txBody>
                  <a:tcPr marL="91430" marR="91430" marT="45700" marB="4570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rgbClr val="404040"/>
                          </a:solidFill>
                          <a:latin typeface="Gill Sans MT"/>
                        </a:rPr>
                        <a:t>6</a:t>
                      </a:r>
                      <a:r>
                        <a:rPr lang="en-US" sz="1800" b="0" i="0" baseline="30000" dirty="0">
                          <a:solidFill>
                            <a:srgbClr val="404040"/>
                          </a:solidFill>
                          <a:latin typeface="Gill Sans MT"/>
                        </a:rPr>
                        <a:t>th</a:t>
                      </a:r>
                      <a:r>
                        <a:rPr lang="en-US" sz="1800" b="0" i="0" baseline="0" dirty="0">
                          <a:solidFill>
                            <a:srgbClr val="404040"/>
                          </a:solidFill>
                          <a:latin typeface="Gill Sans MT"/>
                        </a:rPr>
                        <a:t> in US</a:t>
                      </a:r>
                    </a:p>
                  </a:txBody>
                  <a:tcPr marL="91430" marR="91430" marT="45700" marB="4570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2560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 of local wild fish do we catch and eat?</a:t>
            </a:r>
            <a:endParaRPr lang="en-US" altLang="en-US" sz="1400" i="1" smtClean="0">
              <a:latin typeface="Gill Sans MT" panose="020B0502020104020203" pitchFamily="34" charset="0"/>
            </a:endParaRPr>
          </a:p>
        </p:txBody>
      </p:sp>
      <p:sp>
        <p:nvSpPr>
          <p:cNvPr id="25604" name="Content Placeholder 2"/>
          <p:cNvSpPr>
            <a:spLocks noGrp="1"/>
          </p:cNvSpPr>
          <p:nvPr>
            <p:ph sz="quarter" idx="15"/>
          </p:nvPr>
        </p:nvSpPr>
        <p:spPr>
          <a:xfrm>
            <a:off x="447675" y="1590675"/>
            <a:ext cx="8232775" cy="3824288"/>
          </a:xfrm>
        </p:spPr>
        <p:txBody>
          <a:bodyPr/>
          <a:lstStyle/>
          <a:p>
            <a:pPr eaLnBrk="1" hangingPunct="1"/>
            <a:endParaRPr lang="en-US" altLang="en-US" smtClean="0">
              <a:latin typeface="Gill Sans MT" panose="020B0502020104020203" pitchFamily="34" charset="0"/>
            </a:endParaRPr>
          </a:p>
        </p:txBody>
      </p:sp>
      <p:sp>
        <p:nvSpPr>
          <p:cNvPr id="25605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47675" y="5715000"/>
            <a:ext cx="8232775" cy="44132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7F7F7F"/>
                </a:solidFill>
                <a:latin typeface="Gill Sans MT" panose="020B0502020104020203" pitchFamily="34" charset="0"/>
              </a:rPr>
              <a:t>Source: NOAA. </a:t>
            </a:r>
            <a:r>
              <a:rPr lang="en-US" altLang="en-US" u="sng" dirty="0" smtClean="0">
                <a:solidFill>
                  <a:srgbClr val="7F7F7F"/>
                </a:solidFill>
                <a:latin typeface="Gill Sans MT" panose="020B0502020104020203" pitchFamily="34" charset="0"/>
                <a:hlinkClick r:id="rId3"/>
              </a:rPr>
              <a:t>http://www.pifsc.noaa.gov/wpacfin/hi/Data/Landings_Charts/hr3a.htm</a:t>
            </a:r>
            <a:r>
              <a:rPr lang="en-US" altLang="en-US" u="sng" dirty="0" smtClean="0">
                <a:solidFill>
                  <a:srgbClr val="7F7F7F"/>
                </a:solidFill>
                <a:latin typeface="Gill Sans MT" panose="020B0502020104020203" pitchFamily="34" charset="0"/>
              </a:rPr>
              <a:t>. </a:t>
            </a:r>
            <a:endParaRPr lang="en-US" altLang="en-US" dirty="0" smtClean="0">
              <a:solidFill>
                <a:srgbClr val="7F7F7F"/>
              </a:solidFill>
              <a:latin typeface="Gill Sans MT" panose="020B0502020104020203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5486400"/>
            <a:ext cx="8229600" cy="129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US" sz="2800" dirty="0">
              <a:latin typeface="Gill Sans MT"/>
              <a:ea typeface="+mn-ea"/>
            </a:endParaRPr>
          </a:p>
        </p:txBody>
      </p:sp>
      <p:graphicFrame>
        <p:nvGraphicFramePr>
          <p:cNvPr id="9" name="Content Placeholder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539485"/>
              </p:ext>
            </p:extLst>
          </p:nvPr>
        </p:nvGraphicFramePr>
        <p:xfrm>
          <a:off x="457200" y="1600200"/>
          <a:ext cx="8224838" cy="3514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101"/>
                <a:gridCol w="4806039"/>
                <a:gridCol w="1622839"/>
                <a:gridCol w="1155859"/>
              </a:tblGrid>
              <a:tr h="579068">
                <a:tc>
                  <a:txBody>
                    <a:bodyPr/>
                    <a:lstStyle/>
                    <a:p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Rank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Commercially-Caught Hawaii Wild Fish Species 2012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Landed Volume (million lbs)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0" baseline="0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  <a:latin typeface="Gill Sans MT"/>
                        </a:rPr>
                        <a:t>Percentage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640027"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Hawaii Pelagic Fish Species. </a:t>
                      </a:r>
                      <a:b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</a:b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(tunas, billfish and associated species)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32.10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97%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640027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2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Hawaii Small Coastal Pelagic Species</a:t>
                      </a:r>
                      <a:b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</a:b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(bigeye scad -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akule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and mackerel scad -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opelu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)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0.39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1%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628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3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Hawaii Reef Fish Species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0.35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1%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914347">
                <a:tc>
                  <a:txBody>
                    <a:bodyPr/>
                    <a:lstStyle/>
                    <a:p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4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Hawaii Bottomfish Species</a:t>
                      </a:r>
                      <a:b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</a:b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(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opakapaka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onaga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hapuupuu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ehu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lehi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gindai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kalekale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, </a:t>
                      </a:r>
                      <a:r>
                        <a:rPr lang="en-US" sz="1800" b="0" i="1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uku</a:t>
                      </a: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)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0.30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1%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70628">
                <a:tc>
                  <a:txBody>
                    <a:bodyPr/>
                    <a:lstStyle/>
                    <a:p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TOTAL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33.14</a:t>
                      </a:r>
                      <a:endParaRPr lang="en-US" sz="1800" b="0" i="0" baseline="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  <a:latin typeface="Gill Sans MT"/>
                      </a:endParaRP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baseline="0" dirty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  <a:latin typeface="Gill Sans MT"/>
                        </a:rPr>
                        <a:t>100%</a:t>
                      </a:r>
                    </a:p>
                  </a:txBody>
                  <a:tcPr marL="91446" marR="91446" marT="45694" marB="4569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1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LOCAL SEAFOOD IN HAWAII</a:t>
            </a:r>
          </a:p>
        </p:txBody>
      </p:sp>
      <p:sp>
        <p:nvSpPr>
          <p:cNvPr id="276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7675" y="890588"/>
            <a:ext cx="8232775" cy="552450"/>
          </a:xfrm>
        </p:spPr>
        <p:txBody>
          <a:bodyPr/>
          <a:lstStyle/>
          <a:p>
            <a:pPr eaLnBrk="1" hangingPunct="1"/>
            <a:r>
              <a:rPr lang="en-US" altLang="en-US" i="1" smtClean="0">
                <a:latin typeface="Gill Sans MT" panose="020B0502020104020203" pitchFamily="34" charset="0"/>
              </a:rPr>
              <a:t>What type of local wild fish do we catch and eat?</a:t>
            </a:r>
            <a:r>
              <a:rPr lang="en-US" altLang="en-US" sz="1400" i="1" smtClean="0">
                <a:latin typeface="Gill Sans MT" panose="020B0502020104020203" pitchFamily="34" charset="0"/>
              </a:rPr>
              <a:t> </a:t>
            </a:r>
          </a:p>
        </p:txBody>
      </p:sp>
      <p:sp>
        <p:nvSpPr>
          <p:cNvPr id="27652" name="Content Placeholder 2"/>
          <p:cNvSpPr>
            <a:spLocks noGrp="1"/>
          </p:cNvSpPr>
          <p:nvPr>
            <p:ph sz="quarter" idx="19"/>
          </p:nvPr>
        </p:nvSpPr>
        <p:spPr>
          <a:xfrm>
            <a:off x="450850" y="1568450"/>
            <a:ext cx="4038600" cy="40386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mtClean="0">
                <a:latin typeface="Gill Sans MT" panose="020B0502020104020203" pitchFamily="34" charset="0"/>
              </a:rPr>
              <a:t>As an island state, it makes sense that the majority of the commercial locally-caught fish </a:t>
            </a:r>
            <a:br>
              <a:rPr lang="en-US" altLang="en-US" smtClean="0">
                <a:latin typeface="Gill Sans MT" panose="020B0502020104020203" pitchFamily="34" charset="0"/>
              </a:rPr>
            </a:br>
            <a:r>
              <a:rPr lang="en-US" altLang="en-US" smtClean="0">
                <a:latin typeface="Gill Sans MT" panose="020B0502020104020203" pitchFamily="34" charset="0"/>
              </a:rPr>
              <a:t>we eat are from the open ocean (pelagic).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mtClean="0">
                <a:latin typeface="Gill Sans MT" panose="020B0502020104020203" pitchFamily="34" charset="0"/>
              </a:rPr>
              <a:t>Open ocean (pelagic) fish dominate the locally-caught supply of fish in the Hawaii market.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50850" y="5711825"/>
            <a:ext cx="8237538" cy="454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n-ea"/>
                <a:cs typeface="+mn-cs"/>
              </a:rPr>
              <a:t>Source: </a:t>
            </a:r>
            <a:r>
              <a:rPr lang="en-US" dirty="0" smtClean="0">
                <a:ea typeface="+mn-ea"/>
                <a:cs typeface="+mn-cs"/>
              </a:rPr>
              <a:t>NOAA. </a:t>
            </a:r>
            <a:r>
              <a:rPr lang="en-US" u="sng" dirty="0" smtClean="0">
                <a:ea typeface="+mn-ea"/>
                <a:cs typeface="+mn-cs"/>
              </a:rPr>
              <a:t>http</a:t>
            </a:r>
            <a:r>
              <a:rPr lang="en-US" u="sng" dirty="0">
                <a:ea typeface="+mn-ea"/>
                <a:cs typeface="+mn-cs"/>
              </a:rPr>
              <a:t>://www.pifsc.noaa.gov/wpacfin/hi/Data/Landings_Charts/hr3a.htm</a:t>
            </a:r>
            <a:br>
              <a:rPr lang="en-US" u="sng" dirty="0">
                <a:ea typeface="+mn-ea"/>
                <a:cs typeface="+mn-cs"/>
              </a:rPr>
            </a:br>
            <a:r>
              <a:rPr lang="en-US" dirty="0">
                <a:solidFill>
                  <a:srgbClr val="7F7F7F"/>
                </a:solidFill>
                <a:ea typeface="+mn-ea"/>
                <a:cs typeface="+mn-cs"/>
              </a:rPr>
              <a:t>Photo: </a:t>
            </a:r>
            <a:r>
              <a:rPr lang="en-US" dirty="0" smtClean="0">
                <a:solidFill>
                  <a:srgbClr val="7F7F7F"/>
                </a:solidFill>
                <a:ea typeface="+mn-ea"/>
                <a:cs typeface="+mn-cs"/>
              </a:rPr>
              <a:t>John Kaneko</a:t>
            </a:r>
            <a:endParaRPr lang="en-US" u="sng" dirty="0">
              <a:solidFill>
                <a:srgbClr val="7F7F7F"/>
              </a:solidFill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5486400"/>
            <a:ext cx="8229600" cy="129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US" sz="2800" dirty="0">
              <a:latin typeface="Gill Sans MT"/>
              <a:ea typeface="+mn-ea"/>
            </a:endParaRPr>
          </a:p>
        </p:txBody>
      </p:sp>
      <p:pic>
        <p:nvPicPr>
          <p:cNvPr id="27655" name="Content Placeholder 5"/>
          <p:cNvPicPr>
            <a:picLocks noGrp="1" noChangeAspect="1"/>
          </p:cNvPicPr>
          <p:nvPr>
            <p:ph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8125" y="1568450"/>
            <a:ext cx="2692400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Gill Sans MT" panose="020B0502020104020203" pitchFamily="34" charset="0"/>
              </a:rPr>
              <a:t>Hawaii Commercial Fishery Landings </a:t>
            </a:r>
            <a:r>
              <a:rPr lang="en-US" altLang="en-US" sz="1800" smtClean="0">
                <a:latin typeface="Gill Sans MT" panose="020B0502020104020203" pitchFamily="34" charset="0"/>
              </a:rPr>
              <a:t>(by Value In 2012)</a:t>
            </a:r>
          </a:p>
        </p:txBody>
      </p:sp>
      <p:sp>
        <p:nvSpPr>
          <p:cNvPr id="2969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Sources: NOAA. </a:t>
            </a:r>
            <a:r>
              <a:rPr lang="en-US" altLang="en-US" u="sng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http://www.pifsc.noaa.gov/wpacfin/hi/dar/Pages/hi_data_1.php</a:t>
            </a:r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  </a:t>
            </a:r>
            <a:b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</a:br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For bottomfish and small coastal </a:t>
            </a:r>
            <a:r>
              <a:rPr lang="en-US" altLang="en-US" dirty="0" err="1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pelagics</a:t>
            </a:r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 data: </a:t>
            </a:r>
            <a:r>
              <a:rPr lang="en-US" altLang="en-US" u="sng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http://www.pifsc.noaa.gov/wpacfin/reportlanding.php</a:t>
            </a:r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/>
            </a:r>
            <a:b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</a:br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For reef fish data: </a:t>
            </a:r>
            <a:r>
              <a:rPr lang="en-US" altLang="en-US" u="sng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  <a:hlinkClick r:id="rId3"/>
              </a:rPr>
              <a:t>http://www.pifsc.noaa.gov/wpacfin/hi/dar/Pages/hi_data_3.php</a:t>
            </a:r>
            <a:endParaRPr lang="en-US" altLang="en-US" u="sng" dirty="0" smtClean="0">
              <a:solidFill>
                <a:schemeClr val="tx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/>
            <a:r>
              <a:rPr lang="en-US" altLang="en-US" dirty="0" smtClean="0">
                <a:solidFill>
                  <a:schemeClr val="tx1">
                    <a:lumMod val="50000"/>
                  </a:schemeClr>
                </a:solidFill>
                <a:latin typeface="Gill Sans MT" panose="020B0502020104020203" pitchFamily="34" charset="0"/>
              </a:rPr>
              <a:t>Values may not add up due to rounding and other small fisheries’ landings.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93910552"/>
              </p:ext>
            </p:extLst>
          </p:nvPr>
        </p:nvGraphicFramePr>
        <p:xfrm>
          <a:off x="593725" y="906463"/>
          <a:ext cx="8091488" cy="4551045"/>
        </p:xfrm>
        <a:graphic>
          <a:graphicData uri="http://schemas.openxmlformats.org/drawingml/2006/table">
            <a:tbl>
              <a:tblPr/>
              <a:tblGrid>
                <a:gridCol w="5402263"/>
                <a:gridCol w="1414462"/>
                <a:gridCol w="1274763"/>
              </a:tblGrid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9292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Fishery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29292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Landed Value (million $)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29292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Percentage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Hawaii Deep-set Multi-species Pelagic Longline Fishery 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for bigeye tuna (and other pelagic species)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86.52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78%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Main Hawaiian Islands Pelagic Troll Fishery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8.59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8%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Hawaii Shallow-set Multi-species Pelagic Longline Fishery for swordfish (and other pelagic species)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5.81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5%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Main Hawaiian Islands Pelagic Handline Fishery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3.36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3%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Hawaii Offshore Pelagic Handline Fishery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1.09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C5C5C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&lt;1%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Subtotal Pelagic Fish only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106.36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96%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A5D9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Hawaii Small Coastal Pelagic Species Fishery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(bigeye scad and mackerel scad)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1.21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Hawaii Reef Fish Species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1.28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Hawaii Bottomfish Handline Fishery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1.66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2%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</a:tr>
              <a:tr h="352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TOTAL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110.52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2000">
                          <a:solidFill>
                            <a:srgbClr val="5C5C5C"/>
                          </a:solidFill>
                          <a:latin typeface="Gill Sans MT" panose="020B0502020104020203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Gill Sans MT" panose="020B0502020104020203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sc_template_20150630_final">
  <a:themeElements>
    <a:clrScheme name="hsc_theme_20150630">
      <a:dk1>
        <a:srgbClr val="252525"/>
      </a:dk1>
      <a:lt1>
        <a:srgbClr val="FFFFFF"/>
      </a:lt1>
      <a:dk2>
        <a:srgbClr val="515151"/>
      </a:dk2>
      <a:lt2>
        <a:srgbClr val="D4D4D4"/>
      </a:lt2>
      <a:accent1>
        <a:srgbClr val="008ABD"/>
      </a:accent1>
      <a:accent2>
        <a:srgbClr val="004680"/>
      </a:accent2>
      <a:accent3>
        <a:srgbClr val="009B8A"/>
      </a:accent3>
      <a:accent4>
        <a:srgbClr val="93B901"/>
      </a:accent4>
      <a:accent5>
        <a:srgbClr val="FF8000"/>
      </a:accent5>
      <a:accent6>
        <a:srgbClr val="808080"/>
      </a:accent6>
      <a:hlink>
        <a:srgbClr val="808080"/>
      </a:hlink>
      <a:folHlink>
        <a:srgbClr val="808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sc_sustainability_20150508.potx" id="{D41C1A05-2E8D-4D3B-B64F-F0979817661D}" vid="{1ACC69AE-8F20-4105-82AE-83134E8DE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5462</TotalTime>
  <Words>1242</Words>
  <Application>Microsoft Office PowerPoint</Application>
  <PresentationFormat>On-screen Show (4:3)</PresentationFormat>
  <Paragraphs>302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MS PGothic</vt:lpstr>
      <vt:lpstr>Arial</vt:lpstr>
      <vt:lpstr>Gill Sans MT</vt:lpstr>
      <vt:lpstr>Wingdings 2</vt:lpstr>
      <vt:lpstr>hsc_template_20150630_final</vt:lpstr>
      <vt:lpstr> Which commercial fisheries produce local seafood in Hawaii?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Hawaii Commercial Fishery Landings (by Value In 2012)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LOCAL SEAFOOD IN HAWAII</vt:lpstr>
      <vt:lpstr>Which commercial fisheries produce local seafood in Hawaii?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Hawaii Seafood Council: edu</dc:title>
  <dc:subject/>
  <dc:creator>JJK</dc:creator>
  <cp:keywords/>
  <dc:description/>
  <cp:lastModifiedBy>Yvette</cp:lastModifiedBy>
  <cp:revision>491</cp:revision>
  <cp:lastPrinted>2018-01-17T18:56:56Z</cp:lastPrinted>
  <dcterms:created xsi:type="dcterms:W3CDTF">2015-04-17T18:58:48Z</dcterms:created>
  <dcterms:modified xsi:type="dcterms:W3CDTF">2018-01-17T19:03:33Z</dcterms:modified>
  <cp:category/>
</cp:coreProperties>
</file>